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83"/>
    <p:sldId id="257" r:id="rId84"/>
    <p:sldId id="258" r:id="rId85"/>
    <p:sldId id="259" r:id="rId86"/>
    <p:sldId id="260" r:id="rId87"/>
    <p:sldId id="261" r:id="rId88"/>
    <p:sldId id="262" r:id="rId8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C Feel Free" charset="1" panose="02000603000000000000"/>
      <p:regular r:id="rId10"/>
    </p:embeddedFont>
    <p:embeddedFont>
      <p:font typeface="AC Feel Free Bold" charset="1" panose="02000603000000000000"/>
      <p:regular r:id="rId11"/>
    </p:embeddedFont>
    <p:embeddedFont>
      <p:font typeface="AC Feel Free Italics" charset="1" panose="02000603000000000000"/>
      <p:regular r:id="rId12"/>
    </p:embeddedFont>
    <p:embeddedFont>
      <p:font typeface="AC Feel Free Bold Italics" charset="1" panose="02000603000000000000"/>
      <p:regular r:id="rId13"/>
    </p:embeddedFont>
    <p:embeddedFont>
      <p:font typeface="Belleza" charset="1" panose="02000503050000020003"/>
      <p:regular r:id="rId14"/>
    </p:embeddedFont>
    <p:embeddedFont>
      <p:font typeface="Helvetica World" charset="1" panose="020B0500040000020004"/>
      <p:regular r:id="rId15"/>
    </p:embeddedFont>
    <p:embeddedFont>
      <p:font typeface="Helvetica World Bold" charset="1" panose="020B0800040000020004"/>
      <p:regular r:id="rId16"/>
    </p:embeddedFont>
    <p:embeddedFont>
      <p:font typeface="Helvetica World Italics" charset="1" panose="020B0500040000090004"/>
      <p:regular r:id="rId17"/>
    </p:embeddedFont>
    <p:embeddedFont>
      <p:font typeface="Helvetica World Bold Italics" charset="1" panose="020B0800040000090004"/>
      <p:regular r:id="rId18"/>
    </p:embeddedFont>
    <p:embeddedFont>
      <p:font typeface="Public Sans" charset="1" panose="00000000000000000000"/>
      <p:regular r:id="rId19"/>
    </p:embeddedFont>
    <p:embeddedFont>
      <p:font typeface="Public Sans Bold" charset="1" panose="00000000000000000000"/>
      <p:regular r:id="rId20"/>
    </p:embeddedFont>
    <p:embeddedFont>
      <p:font typeface="Public Sans Italics" charset="1" panose="00000000000000000000"/>
      <p:regular r:id="rId21"/>
    </p:embeddedFont>
    <p:embeddedFont>
      <p:font typeface="Public Sans Bold Italics" charset="1" panose="00000000000000000000"/>
      <p:regular r:id="rId22"/>
    </p:embeddedFont>
    <p:embeddedFont>
      <p:font typeface="Public Sans Thin" charset="1" panose="00000000000000000000"/>
      <p:regular r:id="rId23"/>
    </p:embeddedFont>
    <p:embeddedFont>
      <p:font typeface="Public Sans Thin Italics" charset="1" panose="00000000000000000000"/>
      <p:regular r:id="rId24"/>
    </p:embeddedFont>
    <p:embeddedFont>
      <p:font typeface="Public Sans Medium" charset="1" panose="00000000000000000000"/>
      <p:regular r:id="rId25"/>
    </p:embeddedFont>
    <p:embeddedFont>
      <p:font typeface="Public Sans Medium Italics" charset="1" panose="00000000000000000000"/>
      <p:regular r:id="rId26"/>
    </p:embeddedFont>
    <p:embeddedFont>
      <p:font typeface="Public Sans Heavy" charset="1" panose="00000000000000000000"/>
      <p:regular r:id="rId27"/>
    </p:embeddedFont>
    <p:embeddedFont>
      <p:font typeface="Public Sans Heavy Italics" charset="1" panose="00000000000000000000"/>
      <p:regular r:id="rId28"/>
    </p:embeddedFont>
    <p:embeddedFont>
      <p:font typeface="Prompt" charset="1" panose="00000500000000000000"/>
      <p:regular r:id="rId29"/>
    </p:embeddedFont>
    <p:embeddedFont>
      <p:font typeface="Prompt Bold" charset="1" panose="00000800000000000000"/>
      <p:regular r:id="rId30"/>
    </p:embeddedFont>
    <p:embeddedFont>
      <p:font typeface="Prompt Italics" charset="1" panose="00000500000000000000"/>
      <p:regular r:id="rId31"/>
    </p:embeddedFont>
    <p:embeddedFont>
      <p:font typeface="Prompt Bold Italics" charset="1" panose="00000800000000000000"/>
      <p:regular r:id="rId32"/>
    </p:embeddedFont>
    <p:embeddedFont>
      <p:font typeface="Prompt Thin" charset="1" panose="00000200000000000000"/>
      <p:regular r:id="rId33"/>
    </p:embeddedFont>
    <p:embeddedFont>
      <p:font typeface="Prompt Thin Italics" charset="1" panose="00000200000000000000"/>
      <p:regular r:id="rId34"/>
    </p:embeddedFont>
    <p:embeddedFont>
      <p:font typeface="Prompt Extra-Light" charset="1" panose="00000300000000000000"/>
      <p:regular r:id="rId35"/>
    </p:embeddedFont>
    <p:embeddedFont>
      <p:font typeface="Prompt Extra-Light Italics" charset="1" panose="00000300000000000000"/>
      <p:regular r:id="rId36"/>
    </p:embeddedFont>
    <p:embeddedFont>
      <p:font typeface="Prompt Light" charset="1" panose="00000400000000000000"/>
      <p:regular r:id="rId37"/>
    </p:embeddedFont>
    <p:embeddedFont>
      <p:font typeface="Prompt Light Italics" charset="1" panose="00000400000000000000"/>
      <p:regular r:id="rId38"/>
    </p:embeddedFont>
    <p:embeddedFont>
      <p:font typeface="Prompt Medium" charset="1" panose="00000600000000000000"/>
      <p:regular r:id="rId39"/>
    </p:embeddedFont>
    <p:embeddedFont>
      <p:font typeface="Prompt Medium Italics" charset="1" panose="00000600000000000000"/>
      <p:regular r:id="rId40"/>
    </p:embeddedFont>
    <p:embeddedFont>
      <p:font typeface="Prompt Semi-Bold" charset="1" panose="00000700000000000000"/>
      <p:regular r:id="rId41"/>
    </p:embeddedFont>
    <p:embeddedFont>
      <p:font typeface="Prompt Semi-Bold Italics" charset="1" panose="00000700000000000000"/>
      <p:regular r:id="rId42"/>
    </p:embeddedFont>
    <p:embeddedFont>
      <p:font typeface="Prompt Ultra-Bold" charset="1" panose="00000900000000000000"/>
      <p:regular r:id="rId43"/>
    </p:embeddedFont>
    <p:embeddedFont>
      <p:font typeface="Prompt Ultra-Bold Italics" charset="1" panose="00000900000000000000"/>
      <p:regular r:id="rId44"/>
    </p:embeddedFont>
    <p:embeddedFont>
      <p:font typeface="Prompt Heavy" charset="1" panose="00000A00000000000000"/>
      <p:regular r:id="rId45"/>
    </p:embeddedFont>
    <p:embeddedFont>
      <p:font typeface="Prompt Heavy Italics" charset="1" panose="00000A00000000000000"/>
      <p:regular r:id="rId46"/>
    </p:embeddedFont>
    <p:embeddedFont>
      <p:font typeface="Now" charset="1" panose="00000500000000000000"/>
      <p:regular r:id="rId47"/>
    </p:embeddedFont>
    <p:embeddedFont>
      <p:font typeface="Now Bold" charset="1" panose="00000800000000000000"/>
      <p:regular r:id="rId48"/>
    </p:embeddedFont>
    <p:embeddedFont>
      <p:font typeface="Now Thin" charset="1" panose="00000300000000000000"/>
      <p:regular r:id="rId49"/>
    </p:embeddedFont>
    <p:embeddedFont>
      <p:font typeface="Now Light" charset="1" panose="00000400000000000000"/>
      <p:regular r:id="rId50"/>
    </p:embeddedFont>
    <p:embeddedFont>
      <p:font typeface="Now Medium" charset="1" panose="00000600000000000000"/>
      <p:regular r:id="rId51"/>
    </p:embeddedFont>
    <p:embeddedFont>
      <p:font typeface="Now Heavy" charset="1" panose="00000A00000000000000"/>
      <p:regular r:id="rId52"/>
    </p:embeddedFont>
    <p:embeddedFont>
      <p:font typeface="Open Sans 1" charset="1" panose="020B0606030504020204"/>
      <p:regular r:id="rId53"/>
    </p:embeddedFont>
    <p:embeddedFont>
      <p:font typeface="Open Sans 1 Bold" charset="1" panose="020B0806030504020204"/>
      <p:regular r:id="rId54"/>
    </p:embeddedFont>
    <p:embeddedFont>
      <p:font typeface="Open Sans 1 Italics" charset="1" panose="020B0606030504020204"/>
      <p:regular r:id="rId55"/>
    </p:embeddedFont>
    <p:embeddedFont>
      <p:font typeface="Open Sans 1 Bold Italics" charset="1" panose="020B0806030504020204"/>
      <p:regular r:id="rId56"/>
    </p:embeddedFont>
    <p:embeddedFont>
      <p:font typeface="Open Sans 1 Light" charset="1" panose="020B0306030504020204"/>
      <p:regular r:id="rId57"/>
    </p:embeddedFont>
    <p:embeddedFont>
      <p:font typeface="Open Sans 1 Light Italics" charset="1" panose="020B0306030504020204"/>
      <p:regular r:id="rId58"/>
    </p:embeddedFont>
    <p:embeddedFont>
      <p:font typeface="Open Sans 1 Ultra-Bold" charset="1" panose="00000000000000000000"/>
      <p:regular r:id="rId59"/>
    </p:embeddedFont>
    <p:embeddedFont>
      <p:font typeface="Open Sans 1 Ultra-Bold Italics" charset="1" panose="00000000000000000000"/>
      <p:regular r:id="rId60"/>
    </p:embeddedFont>
    <p:embeddedFont>
      <p:font typeface="Open Sans 2" charset="1" panose="00000000000000000000"/>
      <p:regular r:id="rId61"/>
    </p:embeddedFont>
    <p:embeddedFont>
      <p:font typeface="Open Sans 2 Bold" charset="1" panose="00000000000000000000"/>
      <p:regular r:id="rId62"/>
    </p:embeddedFont>
    <p:embeddedFont>
      <p:font typeface="Open Sans 2 Italics" charset="1" panose="00000000000000000000"/>
      <p:regular r:id="rId63"/>
    </p:embeddedFont>
    <p:embeddedFont>
      <p:font typeface="Open Sans 2 Bold Italics" charset="1" panose="00000000000000000000"/>
      <p:regular r:id="rId64"/>
    </p:embeddedFont>
    <p:embeddedFont>
      <p:font typeface="Open Sans 2 Light" charset="1" panose="00000000000000000000"/>
      <p:regular r:id="rId65"/>
    </p:embeddedFont>
    <p:embeddedFont>
      <p:font typeface="Open Sans 2 Light Italics" charset="1" panose="00000000000000000000"/>
      <p:regular r:id="rId66"/>
    </p:embeddedFont>
    <p:embeddedFont>
      <p:font typeface="Open Sans 2 Medium" charset="1" panose="00000000000000000000"/>
      <p:regular r:id="rId67"/>
    </p:embeddedFont>
    <p:embeddedFont>
      <p:font typeface="Open Sans 2 Medium Italics" charset="1" panose="00000000000000000000"/>
      <p:regular r:id="rId68"/>
    </p:embeddedFont>
    <p:embeddedFont>
      <p:font typeface="Open Sans 2 Semi-Bold" charset="1" panose="00000000000000000000"/>
      <p:regular r:id="rId69"/>
    </p:embeddedFont>
    <p:embeddedFont>
      <p:font typeface="Open Sans 2 Semi-Bold Italics" charset="1" panose="00000000000000000000"/>
      <p:regular r:id="rId70"/>
    </p:embeddedFont>
    <p:embeddedFont>
      <p:font typeface="Open Sans 2 Ultra-Bold" charset="1" panose="00000000000000000000"/>
      <p:regular r:id="rId71"/>
    </p:embeddedFont>
    <p:embeddedFont>
      <p:font typeface="Open Sans 2 Ultra-Bold Italics" charset="1" panose="00000000000000000000"/>
      <p:regular r:id="rId72"/>
    </p:embeddedFont>
    <p:embeddedFont>
      <p:font typeface="Lato" charset="1" panose="020F0502020204030203"/>
      <p:regular r:id="rId73"/>
    </p:embeddedFont>
    <p:embeddedFont>
      <p:font typeface="Lato Bold" charset="1" panose="020F0502020204030203"/>
      <p:regular r:id="rId74"/>
    </p:embeddedFont>
    <p:embeddedFont>
      <p:font typeface="Lato Italics" charset="1" panose="020F0502020204030203"/>
      <p:regular r:id="rId75"/>
    </p:embeddedFont>
    <p:embeddedFont>
      <p:font typeface="Lato Bold Italics" charset="1" panose="020F0502020204030203"/>
      <p:regular r:id="rId76"/>
    </p:embeddedFont>
    <p:embeddedFont>
      <p:font typeface="Lato Thin" charset="1" panose="020F0502020204030203"/>
      <p:regular r:id="rId77"/>
    </p:embeddedFont>
    <p:embeddedFont>
      <p:font typeface="Lato Thin Italics" charset="1" panose="020F0502020204030203"/>
      <p:regular r:id="rId78"/>
    </p:embeddedFont>
    <p:embeddedFont>
      <p:font typeface="Lato Light" charset="1" panose="020F0502020204030203"/>
      <p:regular r:id="rId79"/>
    </p:embeddedFont>
    <p:embeddedFont>
      <p:font typeface="Lato Light Italics" charset="1" panose="020F0502020204030203"/>
      <p:regular r:id="rId80"/>
    </p:embeddedFont>
    <p:embeddedFont>
      <p:font typeface="Lato Heavy" charset="1" panose="020F0502020204030203"/>
      <p:regular r:id="rId81"/>
    </p:embeddedFont>
    <p:embeddedFont>
      <p:font typeface="Lato Heavy Italics" charset="1" panose="020F0502020204030203"/>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slides/slide1.xml" Type="http://schemas.openxmlformats.org/officeDocument/2006/relationships/slide"/><Relationship Id="rId84" Target="slides/slide2.xml" Type="http://schemas.openxmlformats.org/officeDocument/2006/relationships/slide"/><Relationship Id="rId85" Target="slides/slide3.xml" Type="http://schemas.openxmlformats.org/officeDocument/2006/relationships/slide"/><Relationship Id="rId86" Target="slides/slide4.xml" Type="http://schemas.openxmlformats.org/officeDocument/2006/relationships/slide"/><Relationship Id="rId87" Target="slides/slide5.xml" Type="http://schemas.openxmlformats.org/officeDocument/2006/relationships/slide"/><Relationship Id="rId88" Target="slides/slide6.xml" Type="http://schemas.openxmlformats.org/officeDocument/2006/relationships/slide"/><Relationship Id="rId89" Target="slides/slide7.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4350" y="3862176"/>
            <a:ext cx="17259300" cy="5910474"/>
            <a:chOff x="0" y="0"/>
            <a:chExt cx="4545659" cy="1556668"/>
          </a:xfrm>
        </p:grpSpPr>
        <p:sp>
          <p:nvSpPr>
            <p:cNvPr name="Freeform 3" id="3"/>
            <p:cNvSpPr/>
            <p:nvPr/>
          </p:nvSpPr>
          <p:spPr>
            <a:xfrm flipH="false" flipV="false" rot="0">
              <a:off x="0" y="0"/>
              <a:ext cx="4545659" cy="1556668"/>
            </a:xfrm>
            <a:custGeom>
              <a:avLst/>
              <a:gdLst/>
              <a:ahLst/>
              <a:cxnLst/>
              <a:rect r="r" b="b" t="t" l="l"/>
              <a:pathLst>
                <a:path h="1556668" w="4545659">
                  <a:moveTo>
                    <a:pt x="0" y="0"/>
                  </a:moveTo>
                  <a:lnTo>
                    <a:pt x="4545659" y="0"/>
                  </a:lnTo>
                  <a:lnTo>
                    <a:pt x="4545659" y="1556668"/>
                  </a:lnTo>
                  <a:lnTo>
                    <a:pt x="0" y="1556668"/>
                  </a:lnTo>
                  <a:close/>
                </a:path>
              </a:pathLst>
            </a:custGeom>
            <a:solidFill>
              <a:srgbClr val="DAE3E7"/>
            </a:solidFill>
          </p:spPr>
        </p:sp>
        <p:sp>
          <p:nvSpPr>
            <p:cNvPr name="TextBox 4" id="4"/>
            <p:cNvSpPr txBox="true"/>
            <p:nvPr/>
          </p:nvSpPr>
          <p:spPr>
            <a:xfrm>
              <a:off x="0" y="-38100"/>
              <a:ext cx="4545659" cy="159476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14350" y="514350"/>
            <a:ext cx="17259300" cy="3169327"/>
            <a:chOff x="0" y="0"/>
            <a:chExt cx="2673917" cy="491012"/>
          </a:xfrm>
        </p:grpSpPr>
        <p:sp>
          <p:nvSpPr>
            <p:cNvPr name="Freeform 6" id="6"/>
            <p:cNvSpPr/>
            <p:nvPr/>
          </p:nvSpPr>
          <p:spPr>
            <a:xfrm flipH="false" flipV="false" rot="0">
              <a:off x="0" y="0"/>
              <a:ext cx="2673917" cy="491012"/>
            </a:xfrm>
            <a:custGeom>
              <a:avLst/>
              <a:gdLst/>
              <a:ahLst/>
              <a:cxnLst/>
              <a:rect r="r" b="b" t="t" l="l"/>
              <a:pathLst>
                <a:path h="491012" w="2673917">
                  <a:moveTo>
                    <a:pt x="0" y="0"/>
                  </a:moveTo>
                  <a:lnTo>
                    <a:pt x="2673917" y="0"/>
                  </a:lnTo>
                  <a:lnTo>
                    <a:pt x="2673917" y="491012"/>
                  </a:lnTo>
                  <a:lnTo>
                    <a:pt x="0" y="491012"/>
                  </a:lnTo>
                  <a:close/>
                </a:path>
              </a:pathLst>
            </a:custGeom>
            <a:blipFill>
              <a:blip r:embed="rId2"/>
              <a:stretch>
                <a:fillRect l="0" t="-131524" r="0" b="-131524"/>
              </a:stretch>
            </a:blipFill>
          </p:spPr>
        </p:sp>
      </p:grpSp>
      <p:sp>
        <p:nvSpPr>
          <p:cNvPr name="AutoShape 7" id="7"/>
          <p:cNvSpPr/>
          <p:nvPr/>
        </p:nvSpPr>
        <p:spPr>
          <a:xfrm flipV="true">
            <a:off x="6723580" y="7581054"/>
            <a:ext cx="4840839" cy="0"/>
          </a:xfrm>
          <a:prstGeom prst="line">
            <a:avLst/>
          </a:prstGeom>
          <a:ln cap="flat" w="19050">
            <a:solidFill>
              <a:srgbClr val="000000"/>
            </a:solidFill>
            <a:prstDash val="solid"/>
            <a:headEnd type="none" len="sm" w="sm"/>
            <a:tailEnd type="none" len="sm" w="sm"/>
          </a:ln>
        </p:spPr>
      </p:sp>
      <p:sp>
        <p:nvSpPr>
          <p:cNvPr name="TextBox 8" id="8"/>
          <p:cNvSpPr txBox="true"/>
          <p:nvPr/>
        </p:nvSpPr>
        <p:spPr>
          <a:xfrm rot="0">
            <a:off x="6971145" y="7797066"/>
            <a:ext cx="4345710" cy="894873"/>
          </a:xfrm>
          <a:prstGeom prst="rect">
            <a:avLst/>
          </a:prstGeom>
        </p:spPr>
        <p:txBody>
          <a:bodyPr anchor="t" rtlCol="false" tIns="0" lIns="0" bIns="0" rIns="0">
            <a:spAutoFit/>
          </a:bodyPr>
          <a:lstStyle/>
          <a:p>
            <a:pPr algn="ctr">
              <a:lnSpc>
                <a:spcPts val="7376"/>
              </a:lnSpc>
            </a:pPr>
            <a:r>
              <a:rPr lang="en-US" sz="5268">
                <a:solidFill>
                  <a:srgbClr val="000000"/>
                </a:solidFill>
                <a:latin typeface="Open Sans 2"/>
              </a:rPr>
              <a:t>2024</a:t>
            </a:r>
          </a:p>
        </p:txBody>
      </p:sp>
      <p:sp>
        <p:nvSpPr>
          <p:cNvPr name="TextBox 9" id="9"/>
          <p:cNvSpPr txBox="true"/>
          <p:nvPr/>
        </p:nvSpPr>
        <p:spPr>
          <a:xfrm rot="0">
            <a:off x="5521916" y="6184822"/>
            <a:ext cx="7244169" cy="1198506"/>
          </a:xfrm>
          <a:prstGeom prst="rect">
            <a:avLst/>
          </a:prstGeom>
        </p:spPr>
        <p:txBody>
          <a:bodyPr anchor="t" rtlCol="false" tIns="0" lIns="0" bIns="0" rIns="0">
            <a:spAutoFit/>
          </a:bodyPr>
          <a:lstStyle/>
          <a:p>
            <a:pPr algn="ctr">
              <a:lnSpc>
                <a:spcPts val="4815"/>
              </a:lnSpc>
            </a:pPr>
            <a:r>
              <a:rPr lang="en-US" sz="3439" spc="1654">
                <a:solidFill>
                  <a:srgbClr val="000000"/>
                </a:solidFill>
                <a:latin typeface="Open Sans 2"/>
              </a:rPr>
              <a:t>mohamed ali letaief</a:t>
            </a:r>
          </a:p>
        </p:txBody>
      </p:sp>
      <p:sp>
        <p:nvSpPr>
          <p:cNvPr name="TextBox 10" id="10"/>
          <p:cNvSpPr txBox="true"/>
          <p:nvPr/>
        </p:nvSpPr>
        <p:spPr>
          <a:xfrm rot="0">
            <a:off x="4612999" y="4317191"/>
            <a:ext cx="9062003" cy="1827232"/>
          </a:xfrm>
          <a:prstGeom prst="rect">
            <a:avLst/>
          </a:prstGeom>
        </p:spPr>
        <p:txBody>
          <a:bodyPr anchor="t" rtlCol="false" tIns="0" lIns="0" bIns="0" rIns="0">
            <a:spAutoFit/>
          </a:bodyPr>
          <a:lstStyle/>
          <a:p>
            <a:pPr algn="ctr">
              <a:lnSpc>
                <a:spcPts val="13736"/>
              </a:lnSpc>
            </a:pPr>
            <a:r>
              <a:rPr lang="en-US" sz="9811" spc="-323">
                <a:solidFill>
                  <a:srgbClr val="000000"/>
                </a:solidFill>
                <a:latin typeface="Helvetica World Bold"/>
              </a:rPr>
              <a:t>presentation </a:t>
            </a:r>
          </a:p>
        </p:txBody>
      </p:sp>
      <p:grpSp>
        <p:nvGrpSpPr>
          <p:cNvPr name="Group 11" id="11"/>
          <p:cNvGrpSpPr/>
          <p:nvPr/>
        </p:nvGrpSpPr>
        <p:grpSpPr>
          <a:xfrm rot="5400000">
            <a:off x="15522779" y="7518025"/>
            <a:ext cx="1736521" cy="1740275"/>
            <a:chOff x="0" y="0"/>
            <a:chExt cx="2315362" cy="2320367"/>
          </a:xfrm>
        </p:grpSpPr>
        <p:grpSp>
          <p:nvGrpSpPr>
            <p:cNvPr name="Group 12" id="12"/>
            <p:cNvGrpSpPr/>
            <p:nvPr/>
          </p:nvGrpSpPr>
          <p:grpSpPr>
            <a:xfrm rot="0">
              <a:off x="1420986" y="0"/>
              <a:ext cx="183882" cy="183969"/>
              <a:chOff x="0" y="0"/>
              <a:chExt cx="1811417" cy="1812273"/>
            </a:xfrm>
          </p:grpSpPr>
          <p:sp>
            <p:nvSpPr>
              <p:cNvPr name="Freeform 13" id="13"/>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4" id="14"/>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5" id="15"/>
            <p:cNvGrpSpPr/>
            <p:nvPr/>
          </p:nvGrpSpPr>
          <p:grpSpPr>
            <a:xfrm rot="0">
              <a:off x="1420986" y="708765"/>
              <a:ext cx="183882" cy="183969"/>
              <a:chOff x="0" y="0"/>
              <a:chExt cx="1811417" cy="1812273"/>
            </a:xfrm>
          </p:grpSpPr>
          <p:sp>
            <p:nvSpPr>
              <p:cNvPr name="Freeform 16" id="16"/>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7" id="17"/>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8" id="18"/>
            <p:cNvGrpSpPr/>
            <p:nvPr/>
          </p:nvGrpSpPr>
          <p:grpSpPr>
            <a:xfrm rot="0">
              <a:off x="1420935" y="1419311"/>
              <a:ext cx="183882" cy="183969"/>
              <a:chOff x="0" y="0"/>
              <a:chExt cx="1811417" cy="1812273"/>
            </a:xfrm>
          </p:grpSpPr>
          <p:sp>
            <p:nvSpPr>
              <p:cNvPr name="Freeform 19" id="19"/>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0" id="20"/>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1" id="21"/>
            <p:cNvGrpSpPr/>
            <p:nvPr/>
          </p:nvGrpSpPr>
          <p:grpSpPr>
            <a:xfrm rot="0">
              <a:off x="710493" y="0"/>
              <a:ext cx="183882" cy="183969"/>
              <a:chOff x="0" y="0"/>
              <a:chExt cx="1811417" cy="1812273"/>
            </a:xfrm>
          </p:grpSpPr>
          <p:sp>
            <p:nvSpPr>
              <p:cNvPr name="Freeform 22" id="22"/>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3" id="23"/>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4" id="24"/>
            <p:cNvGrpSpPr/>
            <p:nvPr/>
          </p:nvGrpSpPr>
          <p:grpSpPr>
            <a:xfrm rot="0">
              <a:off x="710493" y="708765"/>
              <a:ext cx="183882" cy="183969"/>
              <a:chOff x="0" y="0"/>
              <a:chExt cx="1811417" cy="1812273"/>
            </a:xfrm>
          </p:grpSpPr>
          <p:sp>
            <p:nvSpPr>
              <p:cNvPr name="Freeform 25" id="25"/>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6" id="26"/>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7" id="27"/>
            <p:cNvGrpSpPr/>
            <p:nvPr/>
          </p:nvGrpSpPr>
          <p:grpSpPr>
            <a:xfrm rot="0">
              <a:off x="0" y="0"/>
              <a:ext cx="183882" cy="183969"/>
              <a:chOff x="0" y="0"/>
              <a:chExt cx="1811417" cy="1812273"/>
            </a:xfrm>
          </p:grpSpPr>
          <p:sp>
            <p:nvSpPr>
              <p:cNvPr name="Freeform 28" id="28"/>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9" id="29"/>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0" id="30"/>
            <p:cNvGrpSpPr/>
            <p:nvPr/>
          </p:nvGrpSpPr>
          <p:grpSpPr>
            <a:xfrm rot="0">
              <a:off x="2131479" y="0"/>
              <a:ext cx="183882" cy="183969"/>
              <a:chOff x="0" y="0"/>
              <a:chExt cx="1811417" cy="1812273"/>
            </a:xfrm>
          </p:grpSpPr>
          <p:sp>
            <p:nvSpPr>
              <p:cNvPr name="Freeform 31" id="31"/>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2" id="32"/>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3" id="33"/>
            <p:cNvGrpSpPr/>
            <p:nvPr/>
          </p:nvGrpSpPr>
          <p:grpSpPr>
            <a:xfrm rot="0">
              <a:off x="2131479" y="708765"/>
              <a:ext cx="183882" cy="183969"/>
              <a:chOff x="0" y="0"/>
              <a:chExt cx="1811417" cy="1812273"/>
            </a:xfrm>
          </p:grpSpPr>
          <p:sp>
            <p:nvSpPr>
              <p:cNvPr name="Freeform 34" id="34"/>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5" id="35"/>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6" id="36"/>
            <p:cNvGrpSpPr/>
            <p:nvPr/>
          </p:nvGrpSpPr>
          <p:grpSpPr>
            <a:xfrm rot="0">
              <a:off x="2131428" y="1419311"/>
              <a:ext cx="183882" cy="183969"/>
              <a:chOff x="0" y="0"/>
              <a:chExt cx="1811417" cy="1812273"/>
            </a:xfrm>
          </p:grpSpPr>
          <p:sp>
            <p:nvSpPr>
              <p:cNvPr name="Freeform 37" id="37"/>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8" id="38"/>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9" id="39"/>
            <p:cNvGrpSpPr/>
            <p:nvPr/>
          </p:nvGrpSpPr>
          <p:grpSpPr>
            <a:xfrm rot="0">
              <a:off x="2131428" y="2136398"/>
              <a:ext cx="183882" cy="183969"/>
              <a:chOff x="0" y="0"/>
              <a:chExt cx="1811417" cy="1812273"/>
            </a:xfrm>
          </p:grpSpPr>
          <p:sp>
            <p:nvSpPr>
              <p:cNvPr name="Freeform 40" id="40"/>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41" id="41"/>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85623" y="1028700"/>
            <a:ext cx="3573677" cy="8229600"/>
            <a:chOff x="0" y="0"/>
            <a:chExt cx="553656" cy="1274980"/>
          </a:xfrm>
        </p:grpSpPr>
        <p:sp>
          <p:nvSpPr>
            <p:cNvPr name="Freeform 3" id="3"/>
            <p:cNvSpPr/>
            <p:nvPr/>
          </p:nvSpPr>
          <p:spPr>
            <a:xfrm flipH="false" flipV="false" rot="0">
              <a:off x="0" y="0"/>
              <a:ext cx="553656" cy="1274980"/>
            </a:xfrm>
            <a:custGeom>
              <a:avLst/>
              <a:gdLst/>
              <a:ahLst/>
              <a:cxnLst/>
              <a:rect r="r" b="b" t="t" l="l"/>
              <a:pathLst>
                <a:path h="1274980" w="553656">
                  <a:moveTo>
                    <a:pt x="0" y="0"/>
                  </a:moveTo>
                  <a:lnTo>
                    <a:pt x="553656" y="0"/>
                  </a:lnTo>
                  <a:lnTo>
                    <a:pt x="553656" y="1274980"/>
                  </a:lnTo>
                  <a:lnTo>
                    <a:pt x="0" y="1274980"/>
                  </a:lnTo>
                  <a:close/>
                </a:path>
              </a:pathLst>
            </a:custGeom>
            <a:blipFill>
              <a:blip r:embed="rId2"/>
              <a:stretch>
                <a:fillRect l="-159825" t="0" r="-159825" b="0"/>
              </a:stretch>
            </a:blipFill>
          </p:spPr>
        </p:sp>
      </p:grpSp>
      <p:grpSp>
        <p:nvGrpSpPr>
          <p:cNvPr name="Group 4" id="4"/>
          <p:cNvGrpSpPr/>
          <p:nvPr/>
        </p:nvGrpSpPr>
        <p:grpSpPr>
          <a:xfrm rot="0">
            <a:off x="16035252" y="537764"/>
            <a:ext cx="1736521" cy="1740275"/>
            <a:chOff x="0" y="0"/>
            <a:chExt cx="2315362" cy="2320367"/>
          </a:xfrm>
        </p:grpSpPr>
        <p:grpSp>
          <p:nvGrpSpPr>
            <p:cNvPr name="Group 5" id="5"/>
            <p:cNvGrpSpPr/>
            <p:nvPr/>
          </p:nvGrpSpPr>
          <p:grpSpPr>
            <a:xfrm rot="0">
              <a:off x="1420986" y="0"/>
              <a:ext cx="183882" cy="183969"/>
              <a:chOff x="0" y="0"/>
              <a:chExt cx="1811417" cy="1812273"/>
            </a:xfrm>
          </p:grpSpPr>
          <p:sp>
            <p:nvSpPr>
              <p:cNvPr name="Freeform 6" id="6"/>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7" id="7"/>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8" id="8"/>
            <p:cNvGrpSpPr/>
            <p:nvPr/>
          </p:nvGrpSpPr>
          <p:grpSpPr>
            <a:xfrm rot="0">
              <a:off x="1420986" y="708765"/>
              <a:ext cx="183882" cy="183969"/>
              <a:chOff x="0" y="0"/>
              <a:chExt cx="1811417" cy="1812273"/>
            </a:xfrm>
          </p:grpSpPr>
          <p:sp>
            <p:nvSpPr>
              <p:cNvPr name="Freeform 9" id="9"/>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0" id="10"/>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1" id="11"/>
            <p:cNvGrpSpPr/>
            <p:nvPr/>
          </p:nvGrpSpPr>
          <p:grpSpPr>
            <a:xfrm rot="0">
              <a:off x="1420935" y="1419311"/>
              <a:ext cx="183882" cy="183969"/>
              <a:chOff x="0" y="0"/>
              <a:chExt cx="1811417" cy="1812273"/>
            </a:xfrm>
          </p:grpSpPr>
          <p:sp>
            <p:nvSpPr>
              <p:cNvPr name="Freeform 12" id="12"/>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3" id="13"/>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4" id="14"/>
            <p:cNvGrpSpPr/>
            <p:nvPr/>
          </p:nvGrpSpPr>
          <p:grpSpPr>
            <a:xfrm rot="0">
              <a:off x="710493" y="0"/>
              <a:ext cx="183882" cy="183969"/>
              <a:chOff x="0" y="0"/>
              <a:chExt cx="1811417" cy="1812273"/>
            </a:xfrm>
          </p:grpSpPr>
          <p:sp>
            <p:nvSpPr>
              <p:cNvPr name="Freeform 15" id="15"/>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6" id="16"/>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17" id="17"/>
            <p:cNvGrpSpPr/>
            <p:nvPr/>
          </p:nvGrpSpPr>
          <p:grpSpPr>
            <a:xfrm rot="0">
              <a:off x="710493" y="708765"/>
              <a:ext cx="183882" cy="183969"/>
              <a:chOff x="0" y="0"/>
              <a:chExt cx="1811417" cy="1812273"/>
            </a:xfrm>
          </p:grpSpPr>
          <p:sp>
            <p:nvSpPr>
              <p:cNvPr name="Freeform 18" id="18"/>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19" id="19"/>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0" id="20"/>
            <p:cNvGrpSpPr/>
            <p:nvPr/>
          </p:nvGrpSpPr>
          <p:grpSpPr>
            <a:xfrm rot="0">
              <a:off x="0" y="0"/>
              <a:ext cx="183882" cy="183969"/>
              <a:chOff x="0" y="0"/>
              <a:chExt cx="1811417" cy="1812273"/>
            </a:xfrm>
          </p:grpSpPr>
          <p:sp>
            <p:nvSpPr>
              <p:cNvPr name="Freeform 21" id="21"/>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2" id="22"/>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3" id="23"/>
            <p:cNvGrpSpPr/>
            <p:nvPr/>
          </p:nvGrpSpPr>
          <p:grpSpPr>
            <a:xfrm rot="0">
              <a:off x="2131479" y="0"/>
              <a:ext cx="183882" cy="183969"/>
              <a:chOff x="0" y="0"/>
              <a:chExt cx="1811417" cy="1812273"/>
            </a:xfrm>
          </p:grpSpPr>
          <p:sp>
            <p:nvSpPr>
              <p:cNvPr name="Freeform 24" id="24"/>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5" id="25"/>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6" id="26"/>
            <p:cNvGrpSpPr/>
            <p:nvPr/>
          </p:nvGrpSpPr>
          <p:grpSpPr>
            <a:xfrm rot="0">
              <a:off x="2131479" y="708765"/>
              <a:ext cx="183882" cy="183969"/>
              <a:chOff x="0" y="0"/>
              <a:chExt cx="1811417" cy="1812273"/>
            </a:xfrm>
          </p:grpSpPr>
          <p:sp>
            <p:nvSpPr>
              <p:cNvPr name="Freeform 27" id="27"/>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28" id="28"/>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29" id="29"/>
            <p:cNvGrpSpPr/>
            <p:nvPr/>
          </p:nvGrpSpPr>
          <p:grpSpPr>
            <a:xfrm rot="0">
              <a:off x="2131428" y="1419311"/>
              <a:ext cx="183882" cy="183969"/>
              <a:chOff x="0" y="0"/>
              <a:chExt cx="1811417" cy="1812273"/>
            </a:xfrm>
          </p:grpSpPr>
          <p:sp>
            <p:nvSpPr>
              <p:cNvPr name="Freeform 30" id="30"/>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1" id="31"/>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nvGrpSpPr>
            <p:cNvPr name="Group 32" id="32"/>
            <p:cNvGrpSpPr/>
            <p:nvPr/>
          </p:nvGrpSpPr>
          <p:grpSpPr>
            <a:xfrm rot="0">
              <a:off x="2131428" y="2136398"/>
              <a:ext cx="183882" cy="183969"/>
              <a:chOff x="0" y="0"/>
              <a:chExt cx="1811417" cy="1812273"/>
            </a:xfrm>
          </p:grpSpPr>
          <p:sp>
            <p:nvSpPr>
              <p:cNvPr name="Freeform 33" id="33"/>
              <p:cNvSpPr/>
              <p:nvPr/>
            </p:nvSpPr>
            <p:spPr>
              <a:xfrm flipH="false" flipV="false" rot="0">
                <a:off x="0" y="0"/>
                <a:ext cx="1811417" cy="1812273"/>
              </a:xfrm>
              <a:custGeom>
                <a:avLst/>
                <a:gdLst/>
                <a:ahLst/>
                <a:cxnLst/>
                <a:rect r="r" b="b" t="t" l="l"/>
                <a:pathLst>
                  <a:path h="1812273" w="1811417">
                    <a:moveTo>
                      <a:pt x="62346" y="0"/>
                    </a:moveTo>
                    <a:lnTo>
                      <a:pt x="1749071" y="0"/>
                    </a:lnTo>
                    <a:cubicBezTo>
                      <a:pt x="1783504" y="0"/>
                      <a:pt x="1811417" y="27913"/>
                      <a:pt x="1811417" y="62346"/>
                    </a:cubicBezTo>
                    <a:lnTo>
                      <a:pt x="1811417" y="1749927"/>
                    </a:lnTo>
                    <a:cubicBezTo>
                      <a:pt x="1811417" y="1784360"/>
                      <a:pt x="1783504" y="1812273"/>
                      <a:pt x="1749071" y="1812273"/>
                    </a:cubicBezTo>
                    <a:lnTo>
                      <a:pt x="62346" y="1812273"/>
                    </a:lnTo>
                    <a:cubicBezTo>
                      <a:pt x="27913" y="1812273"/>
                      <a:pt x="0" y="1784360"/>
                      <a:pt x="0" y="1749927"/>
                    </a:cubicBezTo>
                    <a:lnTo>
                      <a:pt x="0" y="62346"/>
                    </a:lnTo>
                    <a:cubicBezTo>
                      <a:pt x="0" y="27913"/>
                      <a:pt x="27913" y="0"/>
                      <a:pt x="62346" y="0"/>
                    </a:cubicBezTo>
                    <a:close/>
                  </a:path>
                </a:pathLst>
              </a:custGeom>
              <a:solidFill>
                <a:srgbClr val="84A2AE"/>
              </a:solidFill>
            </p:spPr>
          </p:sp>
          <p:sp>
            <p:nvSpPr>
              <p:cNvPr name="TextBox 34" id="34"/>
              <p:cNvSpPr txBox="true"/>
              <p:nvPr/>
            </p:nvSpPr>
            <p:spPr>
              <a:xfrm>
                <a:off x="0" y="-38100"/>
                <a:ext cx="1811417" cy="1850373"/>
              </a:xfrm>
              <a:prstGeom prst="rect">
                <a:avLst/>
              </a:prstGeom>
            </p:spPr>
            <p:txBody>
              <a:bodyPr anchor="ctr" rtlCol="false" tIns="50800" lIns="50800" bIns="50800" rIns="50800"/>
              <a:lstStyle/>
              <a:p>
                <a:pPr algn="ctr">
                  <a:lnSpc>
                    <a:spcPts val="2660"/>
                  </a:lnSpc>
                  <a:spcBef>
                    <a:spcPct val="0"/>
                  </a:spcBef>
                </a:pPr>
              </a:p>
            </p:txBody>
          </p:sp>
        </p:grpSp>
      </p:grpSp>
      <p:grpSp>
        <p:nvGrpSpPr>
          <p:cNvPr name="Group 35" id="35"/>
          <p:cNvGrpSpPr/>
          <p:nvPr/>
        </p:nvGrpSpPr>
        <p:grpSpPr>
          <a:xfrm rot="0">
            <a:off x="17349683" y="9772650"/>
            <a:ext cx="423967" cy="427585"/>
            <a:chOff x="0" y="0"/>
            <a:chExt cx="205716" cy="207472"/>
          </a:xfrm>
        </p:grpSpPr>
        <p:sp>
          <p:nvSpPr>
            <p:cNvPr name="Freeform 36" id="36"/>
            <p:cNvSpPr/>
            <p:nvPr/>
          </p:nvSpPr>
          <p:spPr>
            <a:xfrm flipH="false" flipV="false" rot="0">
              <a:off x="0" y="0"/>
              <a:ext cx="205716" cy="207472"/>
            </a:xfrm>
            <a:custGeom>
              <a:avLst/>
              <a:gdLst/>
              <a:ahLst/>
              <a:cxnLst/>
              <a:rect r="r" b="b" t="t" l="l"/>
              <a:pathLst>
                <a:path h="207472" w="205716">
                  <a:moveTo>
                    <a:pt x="0" y="0"/>
                  </a:moveTo>
                  <a:lnTo>
                    <a:pt x="205716" y="0"/>
                  </a:lnTo>
                  <a:lnTo>
                    <a:pt x="205716" y="207472"/>
                  </a:lnTo>
                  <a:lnTo>
                    <a:pt x="0" y="207472"/>
                  </a:lnTo>
                  <a:close/>
                </a:path>
              </a:pathLst>
            </a:custGeom>
            <a:solidFill>
              <a:srgbClr val="DAE3E7"/>
            </a:solidFill>
          </p:spPr>
        </p:sp>
        <p:sp>
          <p:nvSpPr>
            <p:cNvPr name="TextBox 37" id="37"/>
            <p:cNvSpPr txBox="true"/>
            <p:nvPr/>
          </p:nvSpPr>
          <p:spPr>
            <a:xfrm>
              <a:off x="0" y="-38100"/>
              <a:ext cx="205716" cy="245572"/>
            </a:xfrm>
            <a:prstGeom prst="rect">
              <a:avLst/>
            </a:prstGeom>
          </p:spPr>
          <p:txBody>
            <a:bodyPr anchor="ctr" rtlCol="false" tIns="50800" lIns="50800" bIns="50800" rIns="50800"/>
            <a:lstStyle/>
            <a:p>
              <a:pPr algn="ctr">
                <a:lnSpc>
                  <a:spcPts val="2100"/>
                </a:lnSpc>
              </a:pPr>
              <a:r>
                <a:rPr lang="en-US" sz="1500">
                  <a:solidFill>
                    <a:srgbClr val="000000"/>
                  </a:solidFill>
                  <a:latin typeface="Lato"/>
                </a:rPr>
                <a:t>16</a:t>
              </a:r>
            </a:p>
          </p:txBody>
        </p:sp>
      </p:grpSp>
      <p:sp>
        <p:nvSpPr>
          <p:cNvPr name="TextBox 38" id="38"/>
          <p:cNvSpPr txBox="true"/>
          <p:nvPr/>
        </p:nvSpPr>
        <p:spPr>
          <a:xfrm rot="0">
            <a:off x="1032806" y="942975"/>
            <a:ext cx="14213447" cy="1625817"/>
          </a:xfrm>
          <a:prstGeom prst="rect">
            <a:avLst/>
          </a:prstGeom>
        </p:spPr>
        <p:txBody>
          <a:bodyPr anchor="t" rtlCol="false" tIns="0" lIns="0" bIns="0" rIns="0">
            <a:spAutoFit/>
          </a:bodyPr>
          <a:lstStyle/>
          <a:p>
            <a:pPr>
              <a:lnSpc>
                <a:spcPts val="6275"/>
              </a:lnSpc>
            </a:pPr>
            <a:r>
              <a:rPr lang="en-US" sz="4482" spc="-147">
                <a:solidFill>
                  <a:srgbClr val="000000"/>
                </a:solidFill>
                <a:latin typeface="Helvetica World Bold"/>
              </a:rPr>
              <a:t>Comparing MongoDB(NoSQL) </a:t>
            </a:r>
            <a:r>
              <a:rPr lang="en-US" sz="4482" spc="-147">
                <a:solidFill>
                  <a:srgbClr val="000000"/>
                </a:solidFill>
                <a:latin typeface="Helvetica World Bold"/>
              </a:rPr>
              <a:t>to SQL</a:t>
            </a:r>
          </a:p>
          <a:p>
            <a:pPr>
              <a:lnSpc>
                <a:spcPts val="6275"/>
              </a:lnSpc>
            </a:pPr>
          </a:p>
        </p:txBody>
      </p:sp>
      <p:sp>
        <p:nvSpPr>
          <p:cNvPr name="TextBox 39" id="39"/>
          <p:cNvSpPr txBox="true"/>
          <p:nvPr/>
        </p:nvSpPr>
        <p:spPr>
          <a:xfrm rot="0">
            <a:off x="221793" y="5626705"/>
            <a:ext cx="6574007" cy="3133086"/>
          </a:xfrm>
          <a:prstGeom prst="rect">
            <a:avLst/>
          </a:prstGeom>
        </p:spPr>
        <p:txBody>
          <a:bodyPr anchor="t" rtlCol="false" tIns="0" lIns="0" bIns="0" rIns="0">
            <a:spAutoFit/>
          </a:bodyPr>
          <a:lstStyle/>
          <a:p>
            <a:pPr>
              <a:lnSpc>
                <a:spcPts val="3561"/>
              </a:lnSpc>
            </a:pPr>
          </a:p>
          <a:p>
            <a:pPr>
              <a:lnSpc>
                <a:spcPts val="3561"/>
              </a:lnSpc>
            </a:pPr>
            <a:r>
              <a:rPr lang="en-US" sz="2544">
                <a:solidFill>
                  <a:srgbClr val="000000"/>
                </a:solidFill>
                <a:latin typeface="Helvetica World"/>
              </a:rPr>
              <a:t>MongoDB is a popular NoSQL database that is designed for scalability, flexibility, and performance. It stores data in a format similar to JSON (JavaScript Object Notation), using a flexible, schema-less model.</a:t>
            </a:r>
          </a:p>
          <a:p>
            <a:pPr>
              <a:lnSpc>
                <a:spcPts val="3561"/>
              </a:lnSpc>
            </a:pPr>
          </a:p>
        </p:txBody>
      </p:sp>
      <p:sp>
        <p:nvSpPr>
          <p:cNvPr name="TextBox 40" id="40"/>
          <p:cNvSpPr txBox="true"/>
          <p:nvPr/>
        </p:nvSpPr>
        <p:spPr>
          <a:xfrm rot="0">
            <a:off x="7147528" y="5982230"/>
            <a:ext cx="6186367" cy="2777562"/>
          </a:xfrm>
          <a:prstGeom prst="rect">
            <a:avLst/>
          </a:prstGeom>
        </p:spPr>
        <p:txBody>
          <a:bodyPr anchor="t" rtlCol="false" tIns="0" lIns="0" bIns="0" rIns="0">
            <a:spAutoFit/>
          </a:bodyPr>
          <a:lstStyle/>
          <a:p>
            <a:pPr>
              <a:lnSpc>
                <a:spcPts val="3151"/>
              </a:lnSpc>
            </a:pPr>
            <a:r>
              <a:rPr lang="en-US" sz="2250">
                <a:solidFill>
                  <a:srgbClr val="000000"/>
                </a:solidFill>
                <a:latin typeface="Helvetica World"/>
              </a:rPr>
              <a:t>SQL stands for Structured Query Language. It is a standard language used to communicate with and manipulate databases. SQL is used to perform tasks such as querying data, inserting or updating records, and creating or modifying database structures (e.g., tables, views, and indexes). </a:t>
            </a:r>
          </a:p>
        </p:txBody>
      </p:sp>
      <p:sp>
        <p:nvSpPr>
          <p:cNvPr name="TextBox 41" id="41"/>
          <p:cNvSpPr txBox="true"/>
          <p:nvPr/>
        </p:nvSpPr>
        <p:spPr>
          <a:xfrm rot="0">
            <a:off x="656818" y="2192315"/>
            <a:ext cx="7482711" cy="1625817"/>
          </a:xfrm>
          <a:prstGeom prst="rect">
            <a:avLst/>
          </a:prstGeom>
        </p:spPr>
        <p:txBody>
          <a:bodyPr anchor="t" rtlCol="false" tIns="0" lIns="0" bIns="0" rIns="0">
            <a:spAutoFit/>
          </a:bodyPr>
          <a:lstStyle/>
          <a:p>
            <a:pPr>
              <a:lnSpc>
                <a:spcPts val="6275"/>
              </a:lnSpc>
            </a:pPr>
            <a:r>
              <a:rPr lang="en-US" sz="4482" spc="-147">
                <a:solidFill>
                  <a:srgbClr val="000000"/>
                </a:solidFill>
                <a:latin typeface="Helvetica World Semi-Bold"/>
              </a:rPr>
              <a:t>              Introduction :</a:t>
            </a:r>
          </a:p>
          <a:p>
            <a:pPr>
              <a:lnSpc>
                <a:spcPts val="6275"/>
              </a:lnSpc>
            </a:pPr>
            <a:r>
              <a:rPr lang="en-US" sz="4482" spc="-147">
                <a:solidFill>
                  <a:srgbClr val="000000"/>
                </a:solidFill>
                <a:latin typeface="Helvetica World"/>
              </a:rPr>
              <a:t> </a:t>
            </a:r>
          </a:p>
        </p:txBody>
      </p:sp>
      <p:sp>
        <p:nvSpPr>
          <p:cNvPr name="TextBox 42" id="42"/>
          <p:cNvSpPr txBox="true"/>
          <p:nvPr/>
        </p:nvSpPr>
        <p:spPr>
          <a:xfrm rot="0">
            <a:off x="790145" y="3770506"/>
            <a:ext cx="12544447" cy="1903824"/>
          </a:xfrm>
          <a:prstGeom prst="rect">
            <a:avLst/>
          </a:prstGeom>
        </p:spPr>
        <p:txBody>
          <a:bodyPr anchor="t" rtlCol="false" tIns="0" lIns="0" bIns="0" rIns="0">
            <a:spAutoFit/>
          </a:bodyPr>
          <a:lstStyle/>
          <a:p>
            <a:pPr>
              <a:lnSpc>
                <a:spcPts val="3577"/>
              </a:lnSpc>
            </a:pPr>
            <a:r>
              <a:rPr lang="en-US" sz="2555" spc="-84">
                <a:solidFill>
                  <a:srgbClr val="000000"/>
                </a:solidFill>
                <a:latin typeface="Helvetica World Bold"/>
              </a:rPr>
              <a:t>Les bases de données NoSQL et relationnelles sont deux types de systèmes de gestion de bases de données (SGBD) qui diffèrent dans leur structure, leur modèle de données et leur utilisation.</a:t>
            </a:r>
          </a:p>
          <a:p>
            <a:pPr>
              <a:lnSpc>
                <a:spcPts val="3577"/>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185851" y="1439534"/>
            <a:ext cx="9741937" cy="3067495"/>
          </a:xfrm>
          <a:prstGeom prst="rect">
            <a:avLst/>
          </a:prstGeom>
        </p:spPr>
        <p:txBody>
          <a:bodyPr anchor="t" rtlCol="false" tIns="0" lIns="0" bIns="0" rIns="0">
            <a:spAutoFit/>
          </a:bodyPr>
          <a:lstStyle/>
          <a:p>
            <a:pPr algn="ctr">
              <a:lnSpc>
                <a:spcPts val="7855"/>
              </a:lnSpc>
            </a:pPr>
            <a:r>
              <a:rPr lang="en-US" sz="6546" spc="-216">
                <a:solidFill>
                  <a:srgbClr val="000000"/>
                </a:solidFill>
                <a:latin typeface="Helvetica World Bold"/>
              </a:rPr>
              <a:t>Modèle de données SQL</a:t>
            </a:r>
          </a:p>
          <a:p>
            <a:pPr algn="ctr">
              <a:lnSpc>
                <a:spcPts val="7855"/>
              </a:lnSpc>
            </a:pPr>
          </a:p>
          <a:p>
            <a:pPr algn="ctr" marL="0" indent="0" lvl="0">
              <a:lnSpc>
                <a:spcPts val="7855"/>
              </a:lnSpc>
              <a:spcBef>
                <a:spcPct val="0"/>
              </a:spcBef>
            </a:pPr>
          </a:p>
        </p:txBody>
      </p:sp>
      <p:sp>
        <p:nvSpPr>
          <p:cNvPr name="TextBox 3" id="3"/>
          <p:cNvSpPr txBox="true"/>
          <p:nvPr/>
        </p:nvSpPr>
        <p:spPr>
          <a:xfrm rot="0">
            <a:off x="1634798" y="6134079"/>
            <a:ext cx="4580058" cy="1117282"/>
          </a:xfrm>
          <a:prstGeom prst="rect">
            <a:avLst/>
          </a:prstGeom>
        </p:spPr>
        <p:txBody>
          <a:bodyPr anchor="t" rtlCol="false" tIns="0" lIns="0" bIns="0" rIns="0">
            <a:spAutoFit/>
          </a:bodyPr>
          <a:lstStyle/>
          <a:p>
            <a:pPr algn="ctr">
              <a:lnSpc>
                <a:spcPts val="4372"/>
              </a:lnSpc>
            </a:pPr>
            <a:r>
              <a:rPr lang="en-US" sz="3975">
                <a:solidFill>
                  <a:srgbClr val="000000"/>
                </a:solidFill>
                <a:latin typeface="Open Sans 1"/>
              </a:rPr>
              <a:t>Tables et schémas fixes </a:t>
            </a:r>
          </a:p>
        </p:txBody>
      </p:sp>
      <p:sp>
        <p:nvSpPr>
          <p:cNvPr name="TextBox 4" id="4"/>
          <p:cNvSpPr txBox="true"/>
          <p:nvPr/>
        </p:nvSpPr>
        <p:spPr>
          <a:xfrm rot="0">
            <a:off x="6853971" y="6134079"/>
            <a:ext cx="4580058" cy="564832"/>
          </a:xfrm>
          <a:prstGeom prst="rect">
            <a:avLst/>
          </a:prstGeom>
        </p:spPr>
        <p:txBody>
          <a:bodyPr anchor="t" rtlCol="false" tIns="0" lIns="0" bIns="0" rIns="0">
            <a:spAutoFit/>
          </a:bodyPr>
          <a:lstStyle/>
          <a:p>
            <a:pPr algn="ctr" marL="0" indent="0" lvl="0">
              <a:lnSpc>
                <a:spcPts val="4372"/>
              </a:lnSpc>
              <a:spcBef>
                <a:spcPct val="0"/>
              </a:spcBef>
            </a:pPr>
            <a:r>
              <a:rPr lang="en-US" sz="3975">
                <a:solidFill>
                  <a:srgbClr val="000000"/>
                </a:solidFill>
                <a:latin typeface="Open Sans 1"/>
              </a:rPr>
              <a:t>Relations </a:t>
            </a:r>
          </a:p>
        </p:txBody>
      </p:sp>
      <p:sp>
        <p:nvSpPr>
          <p:cNvPr name="TextBox 5" id="5"/>
          <p:cNvSpPr txBox="true"/>
          <p:nvPr/>
        </p:nvSpPr>
        <p:spPr>
          <a:xfrm rot="0">
            <a:off x="12073145" y="6134079"/>
            <a:ext cx="4580058" cy="564832"/>
          </a:xfrm>
          <a:prstGeom prst="rect">
            <a:avLst/>
          </a:prstGeom>
        </p:spPr>
        <p:txBody>
          <a:bodyPr anchor="t" rtlCol="false" tIns="0" lIns="0" bIns="0" rIns="0">
            <a:spAutoFit/>
          </a:bodyPr>
          <a:lstStyle/>
          <a:p>
            <a:pPr algn="ctr" marL="0" indent="0" lvl="0">
              <a:lnSpc>
                <a:spcPts val="4372"/>
              </a:lnSpc>
              <a:spcBef>
                <a:spcPct val="0"/>
              </a:spcBef>
            </a:pPr>
            <a:r>
              <a:rPr lang="en-US" sz="3975">
                <a:solidFill>
                  <a:srgbClr val="000000"/>
                </a:solidFill>
                <a:latin typeface="Open Sans 1"/>
              </a:rPr>
              <a:t>Transactions </a:t>
            </a:r>
          </a:p>
        </p:txBody>
      </p:sp>
      <p:grpSp>
        <p:nvGrpSpPr>
          <p:cNvPr name="Group 6" id="6"/>
          <p:cNvGrpSpPr/>
          <p:nvPr/>
        </p:nvGrpSpPr>
        <p:grpSpPr>
          <a:xfrm rot="0">
            <a:off x="3305195" y="4166846"/>
            <a:ext cx="1239263" cy="1239263"/>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B9BD"/>
            </a:solidFill>
          </p:spPr>
        </p:sp>
      </p:grpSp>
      <p:sp>
        <p:nvSpPr>
          <p:cNvPr name="TextBox 8" id="8"/>
          <p:cNvSpPr txBox="true"/>
          <p:nvPr/>
        </p:nvSpPr>
        <p:spPr>
          <a:xfrm rot="0">
            <a:off x="3305195" y="407483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spc="-211" u="none">
                <a:solidFill>
                  <a:srgbClr val="000000"/>
                </a:solidFill>
                <a:latin typeface="Helvetica World"/>
              </a:rPr>
              <a:t>1</a:t>
            </a:r>
          </a:p>
        </p:txBody>
      </p:sp>
      <p:grpSp>
        <p:nvGrpSpPr>
          <p:cNvPr name="Group 9" id="9"/>
          <p:cNvGrpSpPr/>
          <p:nvPr/>
        </p:nvGrpSpPr>
        <p:grpSpPr>
          <a:xfrm rot="0">
            <a:off x="8524368" y="4166846"/>
            <a:ext cx="1239263" cy="123926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B9BD"/>
            </a:solidFill>
          </p:spPr>
        </p:sp>
      </p:grpSp>
      <p:sp>
        <p:nvSpPr>
          <p:cNvPr name="TextBox 11" id="11"/>
          <p:cNvSpPr txBox="true"/>
          <p:nvPr/>
        </p:nvSpPr>
        <p:spPr>
          <a:xfrm rot="0">
            <a:off x="8524368" y="407483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spc="-211" u="none">
                <a:solidFill>
                  <a:srgbClr val="000000"/>
                </a:solidFill>
                <a:latin typeface="Helvetica World"/>
              </a:rPr>
              <a:t>2</a:t>
            </a:r>
          </a:p>
        </p:txBody>
      </p:sp>
      <p:grpSp>
        <p:nvGrpSpPr>
          <p:cNvPr name="Group 12" id="12"/>
          <p:cNvGrpSpPr/>
          <p:nvPr/>
        </p:nvGrpSpPr>
        <p:grpSpPr>
          <a:xfrm rot="0">
            <a:off x="13743542" y="4166846"/>
            <a:ext cx="1239263" cy="123926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B9BD"/>
            </a:solidFill>
          </p:spPr>
        </p:sp>
      </p:grpSp>
      <p:sp>
        <p:nvSpPr>
          <p:cNvPr name="TextBox 14" id="14"/>
          <p:cNvSpPr txBox="true"/>
          <p:nvPr/>
        </p:nvSpPr>
        <p:spPr>
          <a:xfrm rot="0">
            <a:off x="13743542" y="407483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spc="-211" u="none">
                <a:solidFill>
                  <a:srgbClr val="000000"/>
                </a:solidFill>
                <a:latin typeface="Helvetica World"/>
              </a:rPr>
              <a:t>3</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185851" y="1439534"/>
            <a:ext cx="9741937" cy="5134615"/>
          </a:xfrm>
          <a:prstGeom prst="rect">
            <a:avLst/>
          </a:prstGeom>
        </p:spPr>
        <p:txBody>
          <a:bodyPr anchor="t" rtlCol="false" tIns="0" lIns="0" bIns="0" rIns="0">
            <a:spAutoFit/>
          </a:bodyPr>
          <a:lstStyle/>
          <a:p>
            <a:pPr algn="ctr">
              <a:lnSpc>
                <a:spcPts val="7855"/>
              </a:lnSpc>
            </a:pPr>
            <a:r>
              <a:rPr lang="en-US" sz="6546" spc="-216">
                <a:solidFill>
                  <a:srgbClr val="000000"/>
                </a:solidFill>
                <a:latin typeface="Helvetica World Bold"/>
              </a:rPr>
              <a:t>Modèle de données MongoDB</a:t>
            </a:r>
          </a:p>
          <a:p>
            <a:pPr algn="ctr">
              <a:lnSpc>
                <a:spcPts val="7855"/>
              </a:lnSpc>
            </a:pPr>
          </a:p>
          <a:p>
            <a:pPr algn="ctr">
              <a:lnSpc>
                <a:spcPts val="7855"/>
              </a:lnSpc>
            </a:pPr>
          </a:p>
          <a:p>
            <a:pPr algn="ctr" marL="0" indent="0" lvl="0">
              <a:lnSpc>
                <a:spcPts val="7855"/>
              </a:lnSpc>
              <a:spcBef>
                <a:spcPct val="0"/>
              </a:spcBef>
            </a:pPr>
          </a:p>
        </p:txBody>
      </p:sp>
      <p:sp>
        <p:nvSpPr>
          <p:cNvPr name="TextBox 3" id="3"/>
          <p:cNvSpPr txBox="true"/>
          <p:nvPr/>
        </p:nvSpPr>
        <p:spPr>
          <a:xfrm rot="0">
            <a:off x="1634798" y="6134079"/>
            <a:ext cx="4580058" cy="1117282"/>
          </a:xfrm>
          <a:prstGeom prst="rect">
            <a:avLst/>
          </a:prstGeom>
        </p:spPr>
        <p:txBody>
          <a:bodyPr anchor="t" rtlCol="false" tIns="0" lIns="0" bIns="0" rIns="0">
            <a:spAutoFit/>
          </a:bodyPr>
          <a:lstStyle/>
          <a:p>
            <a:pPr algn="ctr">
              <a:lnSpc>
                <a:spcPts val="4372"/>
              </a:lnSpc>
            </a:pPr>
            <a:r>
              <a:rPr lang="en-US" sz="3975">
                <a:solidFill>
                  <a:srgbClr val="000000"/>
                </a:solidFill>
                <a:latin typeface="Open Sans 1"/>
              </a:rPr>
              <a:t>Collections et documents JSON</a:t>
            </a:r>
          </a:p>
        </p:txBody>
      </p:sp>
      <p:sp>
        <p:nvSpPr>
          <p:cNvPr name="TextBox 4" id="4"/>
          <p:cNvSpPr txBox="true"/>
          <p:nvPr/>
        </p:nvSpPr>
        <p:spPr>
          <a:xfrm rot="0">
            <a:off x="6853971" y="6134079"/>
            <a:ext cx="4580058" cy="564832"/>
          </a:xfrm>
          <a:prstGeom prst="rect">
            <a:avLst/>
          </a:prstGeom>
        </p:spPr>
        <p:txBody>
          <a:bodyPr anchor="t" rtlCol="false" tIns="0" lIns="0" bIns="0" rIns="0">
            <a:spAutoFit/>
          </a:bodyPr>
          <a:lstStyle/>
          <a:p>
            <a:pPr algn="ctr" marL="0" indent="0" lvl="0">
              <a:lnSpc>
                <a:spcPts val="4372"/>
              </a:lnSpc>
              <a:spcBef>
                <a:spcPct val="0"/>
              </a:spcBef>
            </a:pPr>
            <a:r>
              <a:rPr lang="en-US" sz="3975">
                <a:solidFill>
                  <a:srgbClr val="000000"/>
                </a:solidFill>
                <a:latin typeface="Open Sans 1"/>
              </a:rPr>
              <a:t>Pas de schéma fixe </a:t>
            </a:r>
          </a:p>
        </p:txBody>
      </p:sp>
      <p:sp>
        <p:nvSpPr>
          <p:cNvPr name="TextBox 5" id="5"/>
          <p:cNvSpPr txBox="true"/>
          <p:nvPr/>
        </p:nvSpPr>
        <p:spPr>
          <a:xfrm rot="0">
            <a:off x="12073145" y="6134079"/>
            <a:ext cx="4580058" cy="564832"/>
          </a:xfrm>
          <a:prstGeom prst="rect">
            <a:avLst/>
          </a:prstGeom>
        </p:spPr>
        <p:txBody>
          <a:bodyPr anchor="t" rtlCol="false" tIns="0" lIns="0" bIns="0" rIns="0">
            <a:spAutoFit/>
          </a:bodyPr>
          <a:lstStyle/>
          <a:p>
            <a:pPr algn="ctr" marL="0" indent="0" lvl="0">
              <a:lnSpc>
                <a:spcPts val="4372"/>
              </a:lnSpc>
              <a:spcBef>
                <a:spcPct val="0"/>
              </a:spcBef>
            </a:pPr>
            <a:r>
              <a:rPr lang="en-US" sz="3975">
                <a:solidFill>
                  <a:srgbClr val="000000"/>
                </a:solidFill>
                <a:latin typeface="Open Sans 1"/>
              </a:rPr>
              <a:t>Pas de relations </a:t>
            </a:r>
          </a:p>
        </p:txBody>
      </p:sp>
      <p:grpSp>
        <p:nvGrpSpPr>
          <p:cNvPr name="Group 6" id="6"/>
          <p:cNvGrpSpPr/>
          <p:nvPr/>
        </p:nvGrpSpPr>
        <p:grpSpPr>
          <a:xfrm rot="0">
            <a:off x="3305195" y="4166846"/>
            <a:ext cx="1239263" cy="1239263"/>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B9BD"/>
            </a:solidFill>
          </p:spPr>
        </p:sp>
      </p:grpSp>
      <p:sp>
        <p:nvSpPr>
          <p:cNvPr name="TextBox 8" id="8"/>
          <p:cNvSpPr txBox="true"/>
          <p:nvPr/>
        </p:nvSpPr>
        <p:spPr>
          <a:xfrm rot="0">
            <a:off x="3305195" y="407483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spc="-211" u="none">
                <a:solidFill>
                  <a:srgbClr val="000000"/>
                </a:solidFill>
                <a:latin typeface="Helvetica World"/>
              </a:rPr>
              <a:t>1</a:t>
            </a:r>
          </a:p>
        </p:txBody>
      </p:sp>
      <p:grpSp>
        <p:nvGrpSpPr>
          <p:cNvPr name="Group 9" id="9"/>
          <p:cNvGrpSpPr/>
          <p:nvPr/>
        </p:nvGrpSpPr>
        <p:grpSpPr>
          <a:xfrm rot="0">
            <a:off x="8524368" y="4166846"/>
            <a:ext cx="1239263" cy="123926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B9BD"/>
            </a:solidFill>
          </p:spPr>
        </p:sp>
      </p:grpSp>
      <p:sp>
        <p:nvSpPr>
          <p:cNvPr name="TextBox 11" id="11"/>
          <p:cNvSpPr txBox="true"/>
          <p:nvPr/>
        </p:nvSpPr>
        <p:spPr>
          <a:xfrm rot="0">
            <a:off x="8524368" y="407483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spc="-211" u="none">
                <a:solidFill>
                  <a:srgbClr val="000000"/>
                </a:solidFill>
                <a:latin typeface="Helvetica World"/>
              </a:rPr>
              <a:t>2</a:t>
            </a:r>
          </a:p>
        </p:txBody>
      </p:sp>
      <p:grpSp>
        <p:nvGrpSpPr>
          <p:cNvPr name="Group 12" id="12"/>
          <p:cNvGrpSpPr/>
          <p:nvPr/>
        </p:nvGrpSpPr>
        <p:grpSpPr>
          <a:xfrm rot="0">
            <a:off x="13743542" y="4166846"/>
            <a:ext cx="1239263" cy="123926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B9BD"/>
            </a:solidFill>
          </p:spPr>
        </p:sp>
      </p:grpSp>
      <p:sp>
        <p:nvSpPr>
          <p:cNvPr name="TextBox 14" id="14"/>
          <p:cNvSpPr txBox="true"/>
          <p:nvPr/>
        </p:nvSpPr>
        <p:spPr>
          <a:xfrm rot="0">
            <a:off x="13743542" y="4074833"/>
            <a:ext cx="1239263" cy="1194689"/>
          </a:xfrm>
          <a:prstGeom prst="rect">
            <a:avLst/>
          </a:prstGeom>
        </p:spPr>
        <p:txBody>
          <a:bodyPr anchor="t" rtlCol="false" tIns="0" lIns="0" bIns="0" rIns="0">
            <a:spAutoFit/>
          </a:bodyPr>
          <a:lstStyle/>
          <a:p>
            <a:pPr algn="ctr" marL="0" indent="0" lvl="1">
              <a:lnSpc>
                <a:spcPts val="10047"/>
              </a:lnSpc>
              <a:spcBef>
                <a:spcPct val="0"/>
              </a:spcBef>
            </a:pPr>
            <a:r>
              <a:rPr lang="en-US" sz="6399" spc="-211" u="none">
                <a:solidFill>
                  <a:srgbClr val="000000"/>
                </a:solidFill>
                <a:latin typeface="Helvetica Wor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FDB"/>
        </a:solidFill>
      </p:bgPr>
    </p:bg>
    <p:spTree>
      <p:nvGrpSpPr>
        <p:cNvPr id="1" name=""/>
        <p:cNvGrpSpPr/>
        <p:nvPr/>
      </p:nvGrpSpPr>
      <p:grpSpPr>
        <a:xfrm>
          <a:off x="0" y="0"/>
          <a:ext cx="0" cy="0"/>
          <a:chOff x="0" y="0"/>
          <a:chExt cx="0" cy="0"/>
        </a:xfrm>
      </p:grpSpPr>
      <p:sp>
        <p:nvSpPr>
          <p:cNvPr name="Freeform 2" id="2"/>
          <p:cNvSpPr/>
          <p:nvPr/>
        </p:nvSpPr>
        <p:spPr>
          <a:xfrm flipH="false" flipV="false" rot="0">
            <a:off x="-2242405" y="5228991"/>
            <a:ext cx="2934064" cy="1610068"/>
          </a:xfrm>
          <a:custGeom>
            <a:avLst/>
            <a:gdLst/>
            <a:ahLst/>
            <a:cxnLst/>
            <a:rect r="r" b="b" t="t" l="l"/>
            <a:pathLst>
              <a:path h="1610068" w="2934064">
                <a:moveTo>
                  <a:pt x="0" y="0"/>
                </a:moveTo>
                <a:lnTo>
                  <a:pt x="2934065" y="0"/>
                </a:lnTo>
                <a:lnTo>
                  <a:pt x="2934065" y="1610068"/>
                </a:lnTo>
                <a:lnTo>
                  <a:pt x="0" y="161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42405" y="7048557"/>
            <a:ext cx="2934064" cy="1610068"/>
          </a:xfrm>
          <a:custGeom>
            <a:avLst/>
            <a:gdLst/>
            <a:ahLst/>
            <a:cxnLst/>
            <a:rect r="r" b="b" t="t" l="l"/>
            <a:pathLst>
              <a:path h="1610068" w="2934064">
                <a:moveTo>
                  <a:pt x="0" y="0"/>
                </a:moveTo>
                <a:lnTo>
                  <a:pt x="2934065" y="0"/>
                </a:lnTo>
                <a:lnTo>
                  <a:pt x="2934065" y="1610068"/>
                </a:lnTo>
                <a:lnTo>
                  <a:pt x="0" y="161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204407" y="764473"/>
            <a:ext cx="2934064" cy="1610068"/>
          </a:xfrm>
          <a:custGeom>
            <a:avLst/>
            <a:gdLst/>
            <a:ahLst/>
            <a:cxnLst/>
            <a:rect r="r" b="b" t="t" l="l"/>
            <a:pathLst>
              <a:path h="1610068" w="2934064">
                <a:moveTo>
                  <a:pt x="0" y="0"/>
                </a:moveTo>
                <a:lnTo>
                  <a:pt x="2934064" y="0"/>
                </a:lnTo>
                <a:lnTo>
                  <a:pt x="2934064" y="1610068"/>
                </a:lnTo>
                <a:lnTo>
                  <a:pt x="0" y="1610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573809" y="8499160"/>
            <a:ext cx="3801946" cy="2086318"/>
          </a:xfrm>
          <a:custGeom>
            <a:avLst/>
            <a:gdLst/>
            <a:ahLst/>
            <a:cxnLst/>
            <a:rect r="r" b="b" t="t" l="l"/>
            <a:pathLst>
              <a:path h="2086318" w="3801946">
                <a:moveTo>
                  <a:pt x="0" y="0"/>
                </a:moveTo>
                <a:lnTo>
                  <a:pt x="3801946" y="0"/>
                </a:lnTo>
                <a:lnTo>
                  <a:pt x="3801946" y="2086318"/>
                </a:lnTo>
                <a:lnTo>
                  <a:pt x="0" y="20863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338872" y="2945805"/>
            <a:ext cx="8599792" cy="7341195"/>
            <a:chOff x="0" y="0"/>
            <a:chExt cx="2227403" cy="1901418"/>
          </a:xfrm>
        </p:grpSpPr>
        <p:sp>
          <p:nvSpPr>
            <p:cNvPr name="Freeform 7" id="7"/>
            <p:cNvSpPr/>
            <p:nvPr/>
          </p:nvSpPr>
          <p:spPr>
            <a:xfrm flipH="false" flipV="false" rot="0">
              <a:off x="0" y="0"/>
              <a:ext cx="2227403" cy="1901418"/>
            </a:xfrm>
            <a:custGeom>
              <a:avLst/>
              <a:gdLst/>
              <a:ahLst/>
              <a:cxnLst/>
              <a:rect r="r" b="b" t="t" l="l"/>
              <a:pathLst>
                <a:path h="1901418" w="2227403">
                  <a:moveTo>
                    <a:pt x="22506" y="0"/>
                  </a:moveTo>
                  <a:lnTo>
                    <a:pt x="2204897" y="0"/>
                  </a:lnTo>
                  <a:cubicBezTo>
                    <a:pt x="2217327" y="0"/>
                    <a:pt x="2227403" y="10076"/>
                    <a:pt x="2227403" y="22506"/>
                  </a:cubicBezTo>
                  <a:lnTo>
                    <a:pt x="2227403" y="1878912"/>
                  </a:lnTo>
                  <a:cubicBezTo>
                    <a:pt x="2227403" y="1891342"/>
                    <a:pt x="2217327" y="1901418"/>
                    <a:pt x="2204897" y="1901418"/>
                  </a:cubicBezTo>
                  <a:lnTo>
                    <a:pt x="22506" y="1901418"/>
                  </a:lnTo>
                  <a:cubicBezTo>
                    <a:pt x="16537" y="1901418"/>
                    <a:pt x="10813" y="1899047"/>
                    <a:pt x="6592" y="1894826"/>
                  </a:cubicBezTo>
                  <a:cubicBezTo>
                    <a:pt x="2371" y="1890606"/>
                    <a:pt x="0" y="1884881"/>
                    <a:pt x="0" y="1878912"/>
                  </a:cubicBezTo>
                  <a:lnTo>
                    <a:pt x="0" y="22506"/>
                  </a:lnTo>
                  <a:cubicBezTo>
                    <a:pt x="0" y="10076"/>
                    <a:pt x="10076" y="0"/>
                    <a:pt x="22506" y="0"/>
                  </a:cubicBezTo>
                  <a:close/>
                </a:path>
              </a:pathLst>
            </a:custGeom>
            <a:solidFill>
              <a:srgbClr val="FFFFFF"/>
            </a:solidFill>
            <a:ln w="9525" cap="rnd">
              <a:solidFill>
                <a:srgbClr val="000000"/>
              </a:solidFill>
              <a:prstDash val="solid"/>
              <a:round/>
            </a:ln>
          </p:spPr>
        </p:sp>
        <p:sp>
          <p:nvSpPr>
            <p:cNvPr name="TextBox 8" id="8"/>
            <p:cNvSpPr txBox="true"/>
            <p:nvPr/>
          </p:nvSpPr>
          <p:spPr>
            <a:xfrm>
              <a:off x="0" y="-38100"/>
              <a:ext cx="2227403" cy="1939518"/>
            </a:xfrm>
            <a:prstGeom prst="rect">
              <a:avLst/>
            </a:prstGeom>
          </p:spPr>
          <p:txBody>
            <a:bodyPr anchor="ctr" rtlCol="false" tIns="50800" lIns="50800" bIns="50800" rIns="50800"/>
            <a:lstStyle/>
            <a:p>
              <a:pPr algn="ctr">
                <a:lnSpc>
                  <a:spcPts val="2978"/>
                </a:lnSpc>
              </a:pPr>
            </a:p>
          </p:txBody>
        </p:sp>
      </p:grpSp>
      <p:grpSp>
        <p:nvGrpSpPr>
          <p:cNvPr name="Group 9" id="9"/>
          <p:cNvGrpSpPr/>
          <p:nvPr/>
        </p:nvGrpSpPr>
        <p:grpSpPr>
          <a:xfrm rot="0">
            <a:off x="252864" y="2945805"/>
            <a:ext cx="8242398" cy="7341195"/>
            <a:chOff x="0" y="0"/>
            <a:chExt cx="2134836" cy="1901418"/>
          </a:xfrm>
        </p:grpSpPr>
        <p:sp>
          <p:nvSpPr>
            <p:cNvPr name="Freeform 10" id="10"/>
            <p:cNvSpPr/>
            <p:nvPr/>
          </p:nvSpPr>
          <p:spPr>
            <a:xfrm flipH="false" flipV="false" rot="0">
              <a:off x="0" y="0"/>
              <a:ext cx="2134836" cy="1901418"/>
            </a:xfrm>
            <a:custGeom>
              <a:avLst/>
              <a:gdLst/>
              <a:ahLst/>
              <a:cxnLst/>
              <a:rect r="r" b="b" t="t" l="l"/>
              <a:pathLst>
                <a:path h="1901418" w="2134836">
                  <a:moveTo>
                    <a:pt x="23482" y="0"/>
                  </a:moveTo>
                  <a:lnTo>
                    <a:pt x="2111354" y="0"/>
                  </a:lnTo>
                  <a:cubicBezTo>
                    <a:pt x="2117582" y="0"/>
                    <a:pt x="2123554" y="2474"/>
                    <a:pt x="2127958" y="6878"/>
                  </a:cubicBezTo>
                  <a:cubicBezTo>
                    <a:pt x="2132362" y="11281"/>
                    <a:pt x="2134836" y="17254"/>
                    <a:pt x="2134836" y="23482"/>
                  </a:cubicBezTo>
                  <a:lnTo>
                    <a:pt x="2134836" y="1877936"/>
                  </a:lnTo>
                  <a:cubicBezTo>
                    <a:pt x="2134836" y="1890905"/>
                    <a:pt x="2124323" y="1901418"/>
                    <a:pt x="2111354" y="1901418"/>
                  </a:cubicBezTo>
                  <a:lnTo>
                    <a:pt x="23482" y="1901418"/>
                  </a:lnTo>
                  <a:cubicBezTo>
                    <a:pt x="10513" y="1901418"/>
                    <a:pt x="0" y="1890905"/>
                    <a:pt x="0" y="1877936"/>
                  </a:cubicBezTo>
                  <a:lnTo>
                    <a:pt x="0" y="23482"/>
                  </a:lnTo>
                  <a:cubicBezTo>
                    <a:pt x="0" y="10513"/>
                    <a:pt x="10513" y="0"/>
                    <a:pt x="23482" y="0"/>
                  </a:cubicBezTo>
                  <a:close/>
                </a:path>
              </a:pathLst>
            </a:custGeom>
            <a:solidFill>
              <a:srgbClr val="FFFFFF"/>
            </a:solidFill>
            <a:ln w="9525" cap="rnd">
              <a:solidFill>
                <a:srgbClr val="000000"/>
              </a:solidFill>
              <a:prstDash val="solid"/>
              <a:round/>
            </a:ln>
          </p:spPr>
        </p:sp>
        <p:sp>
          <p:nvSpPr>
            <p:cNvPr name="TextBox 11" id="11"/>
            <p:cNvSpPr txBox="true"/>
            <p:nvPr/>
          </p:nvSpPr>
          <p:spPr>
            <a:xfrm>
              <a:off x="0" y="-38100"/>
              <a:ext cx="2134836" cy="1939518"/>
            </a:xfrm>
            <a:prstGeom prst="rect">
              <a:avLst/>
            </a:prstGeom>
          </p:spPr>
          <p:txBody>
            <a:bodyPr anchor="ctr" rtlCol="false" tIns="50800" lIns="50800" bIns="50800" rIns="50800"/>
            <a:lstStyle/>
            <a:p>
              <a:pPr algn="ctr" marL="459276" indent="-229638" lvl="1">
                <a:lnSpc>
                  <a:spcPts val="2978"/>
                </a:lnSpc>
                <a:buFont typeface="Arial"/>
                <a:buChar char="•"/>
              </a:pPr>
            </a:p>
          </p:txBody>
        </p:sp>
      </p:grpSp>
      <p:sp>
        <p:nvSpPr>
          <p:cNvPr name="Freeform 12" id="12"/>
          <p:cNvSpPr/>
          <p:nvPr/>
        </p:nvSpPr>
        <p:spPr>
          <a:xfrm flipH="false" flipV="false" rot="0">
            <a:off x="12068090" y="2945805"/>
            <a:ext cx="5870573" cy="1172254"/>
          </a:xfrm>
          <a:custGeom>
            <a:avLst/>
            <a:gdLst/>
            <a:ahLst/>
            <a:cxnLst/>
            <a:rect r="r" b="b" t="t" l="l"/>
            <a:pathLst>
              <a:path h="1172254" w="5870573">
                <a:moveTo>
                  <a:pt x="0" y="0"/>
                </a:moveTo>
                <a:lnTo>
                  <a:pt x="5870574" y="0"/>
                </a:lnTo>
                <a:lnTo>
                  <a:pt x="5870574" y="1172254"/>
                </a:lnTo>
                <a:lnTo>
                  <a:pt x="0" y="1172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664642" y="2953783"/>
            <a:ext cx="5830620" cy="1164276"/>
          </a:xfrm>
          <a:custGeom>
            <a:avLst/>
            <a:gdLst/>
            <a:ahLst/>
            <a:cxnLst/>
            <a:rect r="r" b="b" t="t" l="l"/>
            <a:pathLst>
              <a:path h="1164276" w="5830620">
                <a:moveTo>
                  <a:pt x="0" y="0"/>
                </a:moveTo>
                <a:lnTo>
                  <a:pt x="5830620" y="0"/>
                </a:lnTo>
                <a:lnTo>
                  <a:pt x="5830620" y="1164276"/>
                </a:lnTo>
                <a:lnTo>
                  <a:pt x="0" y="11642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9338872" y="2945805"/>
            <a:ext cx="6076198" cy="946275"/>
            <a:chOff x="0" y="0"/>
            <a:chExt cx="1573776" cy="245091"/>
          </a:xfrm>
        </p:grpSpPr>
        <p:sp>
          <p:nvSpPr>
            <p:cNvPr name="Freeform 15" id="15"/>
            <p:cNvSpPr/>
            <p:nvPr/>
          </p:nvSpPr>
          <p:spPr>
            <a:xfrm flipH="false" flipV="false" rot="0">
              <a:off x="0" y="0"/>
              <a:ext cx="1573776" cy="245091"/>
            </a:xfrm>
            <a:custGeom>
              <a:avLst/>
              <a:gdLst/>
              <a:ahLst/>
              <a:cxnLst/>
              <a:rect r="r" b="b" t="t" l="l"/>
              <a:pathLst>
                <a:path h="245091" w="1573776">
                  <a:moveTo>
                    <a:pt x="16564" y="0"/>
                  </a:moveTo>
                  <a:lnTo>
                    <a:pt x="1557212" y="0"/>
                  </a:lnTo>
                  <a:cubicBezTo>
                    <a:pt x="1566360" y="0"/>
                    <a:pt x="1573776" y="7416"/>
                    <a:pt x="1573776" y="16564"/>
                  </a:cubicBezTo>
                  <a:lnTo>
                    <a:pt x="1573776" y="228528"/>
                  </a:lnTo>
                  <a:cubicBezTo>
                    <a:pt x="1573776" y="237676"/>
                    <a:pt x="1566360" y="245091"/>
                    <a:pt x="1557212" y="245091"/>
                  </a:cubicBezTo>
                  <a:lnTo>
                    <a:pt x="16564" y="245091"/>
                  </a:lnTo>
                  <a:cubicBezTo>
                    <a:pt x="7416" y="245091"/>
                    <a:pt x="0" y="237676"/>
                    <a:pt x="0" y="228528"/>
                  </a:cubicBezTo>
                  <a:lnTo>
                    <a:pt x="0" y="16564"/>
                  </a:lnTo>
                  <a:cubicBezTo>
                    <a:pt x="0" y="7416"/>
                    <a:pt x="7416" y="0"/>
                    <a:pt x="16564" y="0"/>
                  </a:cubicBezTo>
                  <a:close/>
                </a:path>
              </a:pathLst>
            </a:custGeom>
            <a:solidFill>
              <a:srgbClr val="F77B19"/>
            </a:solidFill>
          </p:spPr>
        </p:sp>
        <p:sp>
          <p:nvSpPr>
            <p:cNvPr name="TextBox 16" id="16"/>
            <p:cNvSpPr txBox="true"/>
            <p:nvPr/>
          </p:nvSpPr>
          <p:spPr>
            <a:xfrm>
              <a:off x="0" y="-19050"/>
              <a:ext cx="1573776" cy="264141"/>
            </a:xfrm>
            <a:prstGeom prst="rect">
              <a:avLst/>
            </a:prstGeom>
          </p:spPr>
          <p:txBody>
            <a:bodyPr anchor="ctr" rtlCol="false" tIns="50800" lIns="50800" bIns="50800" rIns="50800"/>
            <a:lstStyle/>
            <a:p>
              <a:pPr algn="ctr">
                <a:lnSpc>
                  <a:spcPts val="2099"/>
                </a:lnSpc>
              </a:pPr>
            </a:p>
          </p:txBody>
        </p:sp>
      </p:grpSp>
      <p:grpSp>
        <p:nvGrpSpPr>
          <p:cNvPr name="Group 17" id="17"/>
          <p:cNvGrpSpPr/>
          <p:nvPr/>
        </p:nvGrpSpPr>
        <p:grpSpPr>
          <a:xfrm rot="0">
            <a:off x="252864" y="2945805"/>
            <a:ext cx="5810401" cy="946275"/>
            <a:chOff x="0" y="0"/>
            <a:chExt cx="1504933" cy="245091"/>
          </a:xfrm>
        </p:grpSpPr>
        <p:sp>
          <p:nvSpPr>
            <p:cNvPr name="Freeform 18" id="18"/>
            <p:cNvSpPr/>
            <p:nvPr/>
          </p:nvSpPr>
          <p:spPr>
            <a:xfrm flipH="false" flipV="false" rot="0">
              <a:off x="0" y="0"/>
              <a:ext cx="1504933" cy="245091"/>
            </a:xfrm>
            <a:custGeom>
              <a:avLst/>
              <a:gdLst/>
              <a:ahLst/>
              <a:cxnLst/>
              <a:rect r="r" b="b" t="t" l="l"/>
              <a:pathLst>
                <a:path h="245091" w="1504933">
                  <a:moveTo>
                    <a:pt x="17322" y="0"/>
                  </a:moveTo>
                  <a:lnTo>
                    <a:pt x="1487611" y="0"/>
                  </a:lnTo>
                  <a:cubicBezTo>
                    <a:pt x="1492205" y="0"/>
                    <a:pt x="1496611" y="1825"/>
                    <a:pt x="1499859" y="5073"/>
                  </a:cubicBezTo>
                  <a:cubicBezTo>
                    <a:pt x="1503108" y="8322"/>
                    <a:pt x="1504933" y="12728"/>
                    <a:pt x="1504933" y="17322"/>
                  </a:cubicBezTo>
                  <a:lnTo>
                    <a:pt x="1504933" y="227770"/>
                  </a:lnTo>
                  <a:cubicBezTo>
                    <a:pt x="1504933" y="237336"/>
                    <a:pt x="1497178" y="245091"/>
                    <a:pt x="1487611" y="245091"/>
                  </a:cubicBezTo>
                  <a:lnTo>
                    <a:pt x="17322" y="245091"/>
                  </a:lnTo>
                  <a:cubicBezTo>
                    <a:pt x="12728" y="245091"/>
                    <a:pt x="8322" y="243267"/>
                    <a:pt x="5073" y="240018"/>
                  </a:cubicBezTo>
                  <a:cubicBezTo>
                    <a:pt x="1825" y="236770"/>
                    <a:pt x="0" y="232364"/>
                    <a:pt x="0" y="227770"/>
                  </a:cubicBezTo>
                  <a:lnTo>
                    <a:pt x="0" y="17322"/>
                  </a:lnTo>
                  <a:cubicBezTo>
                    <a:pt x="0" y="12728"/>
                    <a:pt x="1825" y="8322"/>
                    <a:pt x="5073" y="5073"/>
                  </a:cubicBezTo>
                  <a:cubicBezTo>
                    <a:pt x="8322" y="1825"/>
                    <a:pt x="12728" y="0"/>
                    <a:pt x="17322" y="0"/>
                  </a:cubicBezTo>
                  <a:close/>
                </a:path>
              </a:pathLst>
            </a:custGeom>
            <a:solidFill>
              <a:srgbClr val="58C290"/>
            </a:solidFill>
          </p:spPr>
        </p:sp>
        <p:sp>
          <p:nvSpPr>
            <p:cNvPr name="TextBox 19" id="19"/>
            <p:cNvSpPr txBox="true"/>
            <p:nvPr/>
          </p:nvSpPr>
          <p:spPr>
            <a:xfrm>
              <a:off x="0" y="-19050"/>
              <a:ext cx="1504933" cy="264141"/>
            </a:xfrm>
            <a:prstGeom prst="rect">
              <a:avLst/>
            </a:prstGeom>
          </p:spPr>
          <p:txBody>
            <a:bodyPr anchor="ctr" rtlCol="false" tIns="50800" lIns="50800" bIns="50800" rIns="50800"/>
            <a:lstStyle/>
            <a:p>
              <a:pPr algn="ctr">
                <a:lnSpc>
                  <a:spcPts val="2099"/>
                </a:lnSpc>
              </a:pPr>
            </a:p>
          </p:txBody>
        </p:sp>
      </p:grpSp>
      <p:sp>
        <p:nvSpPr>
          <p:cNvPr name="Freeform 20" id="20"/>
          <p:cNvSpPr/>
          <p:nvPr/>
        </p:nvSpPr>
        <p:spPr>
          <a:xfrm flipH="false" flipV="false" rot="0">
            <a:off x="14368881" y="2332897"/>
            <a:ext cx="336814" cy="332527"/>
          </a:xfrm>
          <a:custGeom>
            <a:avLst/>
            <a:gdLst/>
            <a:ahLst/>
            <a:cxnLst/>
            <a:rect r="r" b="b" t="t" l="l"/>
            <a:pathLst>
              <a:path h="332527" w="336814">
                <a:moveTo>
                  <a:pt x="0" y="0"/>
                </a:moveTo>
                <a:lnTo>
                  <a:pt x="336814" y="0"/>
                </a:lnTo>
                <a:lnTo>
                  <a:pt x="336814" y="332527"/>
                </a:lnTo>
                <a:lnTo>
                  <a:pt x="0" y="3325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325114" y="3001466"/>
            <a:ext cx="366545" cy="376119"/>
          </a:xfrm>
          <a:custGeom>
            <a:avLst/>
            <a:gdLst/>
            <a:ahLst/>
            <a:cxnLst/>
            <a:rect r="r" b="b" t="t" l="l"/>
            <a:pathLst>
              <a:path h="376119" w="366545">
                <a:moveTo>
                  <a:pt x="0" y="0"/>
                </a:moveTo>
                <a:lnTo>
                  <a:pt x="366546" y="0"/>
                </a:lnTo>
                <a:lnTo>
                  <a:pt x="366546" y="376119"/>
                </a:lnTo>
                <a:lnTo>
                  <a:pt x="0" y="37611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9365859" y="7805090"/>
            <a:ext cx="336470" cy="327905"/>
          </a:xfrm>
          <a:custGeom>
            <a:avLst/>
            <a:gdLst/>
            <a:ahLst/>
            <a:cxnLst/>
            <a:rect r="r" b="b" t="t" l="l"/>
            <a:pathLst>
              <a:path h="327905" w="336470">
                <a:moveTo>
                  <a:pt x="0" y="0"/>
                </a:moveTo>
                <a:lnTo>
                  <a:pt x="336470" y="0"/>
                </a:lnTo>
                <a:lnTo>
                  <a:pt x="336470" y="327905"/>
                </a:lnTo>
                <a:lnTo>
                  <a:pt x="0" y="3279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3" id="23"/>
          <p:cNvSpPr txBox="true"/>
          <p:nvPr/>
        </p:nvSpPr>
        <p:spPr>
          <a:xfrm rot="0">
            <a:off x="3359236" y="200735"/>
            <a:ext cx="12239984" cy="2198345"/>
          </a:xfrm>
          <a:prstGeom prst="rect">
            <a:avLst/>
          </a:prstGeom>
        </p:spPr>
        <p:txBody>
          <a:bodyPr anchor="t" rtlCol="false" tIns="0" lIns="0" bIns="0" rIns="0">
            <a:spAutoFit/>
          </a:bodyPr>
          <a:lstStyle/>
          <a:p>
            <a:pPr algn="ctr">
              <a:lnSpc>
                <a:spcPts val="8719"/>
              </a:lnSpc>
            </a:pPr>
            <a:r>
              <a:rPr lang="en-US" sz="6228">
                <a:solidFill>
                  <a:srgbClr val="F2685C"/>
                </a:solidFill>
                <a:latin typeface="Belleza"/>
              </a:rPr>
              <a:t>CAS D'UTILISATION</a:t>
            </a:r>
          </a:p>
          <a:p>
            <a:pPr algn="ctr" marL="0" indent="0" lvl="0">
              <a:lnSpc>
                <a:spcPts val="8719"/>
              </a:lnSpc>
              <a:spcBef>
                <a:spcPct val="0"/>
              </a:spcBef>
            </a:pPr>
          </a:p>
        </p:txBody>
      </p:sp>
      <p:sp>
        <p:nvSpPr>
          <p:cNvPr name="TextBox 24" id="24"/>
          <p:cNvSpPr txBox="true"/>
          <p:nvPr/>
        </p:nvSpPr>
        <p:spPr>
          <a:xfrm rot="0">
            <a:off x="1028700" y="2955835"/>
            <a:ext cx="4110147" cy="1066205"/>
          </a:xfrm>
          <a:prstGeom prst="rect">
            <a:avLst/>
          </a:prstGeom>
        </p:spPr>
        <p:txBody>
          <a:bodyPr anchor="t" rtlCol="false" tIns="0" lIns="0" bIns="0" rIns="0">
            <a:spAutoFit/>
          </a:bodyPr>
          <a:lstStyle/>
          <a:p>
            <a:pPr>
              <a:lnSpc>
                <a:spcPts val="4620"/>
              </a:lnSpc>
            </a:pPr>
            <a:r>
              <a:rPr lang="en-US" sz="3300">
                <a:solidFill>
                  <a:srgbClr val="FFFFFF"/>
                </a:solidFill>
                <a:latin typeface="Prompt Medium"/>
              </a:rPr>
              <a:t>MongoDB</a:t>
            </a:r>
          </a:p>
          <a:p>
            <a:pPr marL="0" indent="0" lvl="0">
              <a:lnSpc>
                <a:spcPts val="3845"/>
              </a:lnSpc>
            </a:pPr>
          </a:p>
        </p:txBody>
      </p:sp>
      <p:sp>
        <p:nvSpPr>
          <p:cNvPr name="TextBox 25" id="25"/>
          <p:cNvSpPr txBox="true"/>
          <p:nvPr/>
        </p:nvSpPr>
        <p:spPr>
          <a:xfrm rot="0">
            <a:off x="10038648" y="3027644"/>
            <a:ext cx="4330233" cy="968256"/>
          </a:xfrm>
          <a:prstGeom prst="rect">
            <a:avLst/>
          </a:prstGeom>
        </p:spPr>
        <p:txBody>
          <a:bodyPr anchor="t" rtlCol="false" tIns="0" lIns="0" bIns="0" rIns="0">
            <a:spAutoFit/>
          </a:bodyPr>
          <a:lstStyle/>
          <a:p>
            <a:pPr>
              <a:lnSpc>
                <a:spcPts val="4626"/>
              </a:lnSpc>
            </a:pPr>
            <a:r>
              <a:rPr lang="en-US" sz="3304">
                <a:solidFill>
                  <a:srgbClr val="FFFFFF"/>
                </a:solidFill>
                <a:latin typeface="Prompt Medium"/>
              </a:rPr>
              <a:t>SQL</a:t>
            </a:r>
          </a:p>
          <a:p>
            <a:pPr marL="0" indent="0" lvl="0">
              <a:lnSpc>
                <a:spcPts val="3086"/>
              </a:lnSpc>
            </a:pPr>
          </a:p>
        </p:txBody>
      </p:sp>
      <p:sp>
        <p:nvSpPr>
          <p:cNvPr name="Freeform 26" id="26"/>
          <p:cNvSpPr/>
          <p:nvPr/>
        </p:nvSpPr>
        <p:spPr>
          <a:xfrm flipH="false" flipV="false" rot="0">
            <a:off x="9479227" y="3128183"/>
            <a:ext cx="377059" cy="386907"/>
          </a:xfrm>
          <a:custGeom>
            <a:avLst/>
            <a:gdLst/>
            <a:ahLst/>
            <a:cxnLst/>
            <a:rect r="r" b="b" t="t" l="l"/>
            <a:pathLst>
              <a:path h="386907" w="377059">
                <a:moveTo>
                  <a:pt x="0" y="0"/>
                </a:moveTo>
                <a:lnTo>
                  <a:pt x="377059" y="0"/>
                </a:lnTo>
                <a:lnTo>
                  <a:pt x="377059" y="386907"/>
                </a:lnTo>
                <a:lnTo>
                  <a:pt x="0" y="3869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252864" y="3834930"/>
            <a:ext cx="8206273" cy="6887236"/>
          </a:xfrm>
          <a:prstGeom prst="rect">
            <a:avLst/>
          </a:prstGeom>
        </p:spPr>
        <p:txBody>
          <a:bodyPr anchor="t" rtlCol="false" tIns="0" lIns="0" bIns="0" rIns="0">
            <a:spAutoFit/>
          </a:bodyPr>
          <a:lstStyle/>
          <a:p>
            <a:pPr>
              <a:lnSpc>
                <a:spcPts val="4163"/>
              </a:lnSpc>
            </a:pPr>
          </a:p>
          <a:p>
            <a:pPr marL="642084" indent="-321042" lvl="1">
              <a:lnSpc>
                <a:spcPts val="4163"/>
              </a:lnSpc>
              <a:buFont typeface="Arial"/>
              <a:buChar char="•"/>
            </a:pPr>
            <a:r>
              <a:rPr lang="en-US" sz="2973">
                <a:solidFill>
                  <a:srgbClr val="000000"/>
                </a:solidFill>
                <a:latin typeface="Helvetica World Semi-Bold"/>
              </a:rPr>
              <a:t>Applications web et mobile:</a:t>
            </a:r>
          </a:p>
          <a:p>
            <a:pPr>
              <a:lnSpc>
                <a:spcPts val="3463"/>
              </a:lnSpc>
            </a:pPr>
            <a:r>
              <a:rPr lang="en-US" sz="2474">
                <a:solidFill>
                  <a:srgbClr val="000000"/>
                </a:solidFill>
                <a:latin typeface="Helvetica World Semi-Bold"/>
              </a:rPr>
              <a:t>             </a:t>
            </a:r>
            <a:r>
              <a:rPr lang="en-US" sz="2474">
                <a:solidFill>
                  <a:srgbClr val="000000"/>
                </a:solidFill>
                <a:latin typeface="Helvetica World"/>
              </a:rPr>
              <a:t>en raison de sa flexibilité de schéma et de sa      </a:t>
            </a:r>
          </a:p>
          <a:p>
            <a:pPr>
              <a:lnSpc>
                <a:spcPts val="3463"/>
              </a:lnSpc>
            </a:pPr>
            <a:r>
              <a:rPr lang="en-US" sz="2474">
                <a:solidFill>
                  <a:srgbClr val="000000"/>
                </a:solidFill>
                <a:latin typeface="Helvetica World"/>
              </a:rPr>
              <a:t>              scalabilité horizontale.</a:t>
            </a:r>
          </a:p>
          <a:p>
            <a:pPr marL="642084" indent="-321042" lvl="1">
              <a:lnSpc>
                <a:spcPts val="4163"/>
              </a:lnSpc>
              <a:buFont typeface="Arial"/>
              <a:buChar char="•"/>
            </a:pPr>
            <a:r>
              <a:rPr lang="en-US" sz="2973">
                <a:solidFill>
                  <a:srgbClr val="000000"/>
                </a:solidFill>
                <a:latin typeface="Helvetica World Semi-Bold"/>
              </a:rPr>
              <a:t>Gestion de contenu:</a:t>
            </a:r>
          </a:p>
          <a:p>
            <a:pPr>
              <a:lnSpc>
                <a:spcPts val="3463"/>
              </a:lnSpc>
            </a:pPr>
            <a:r>
              <a:rPr lang="en-US" sz="2474">
                <a:solidFill>
                  <a:srgbClr val="000000"/>
                </a:solidFill>
                <a:latin typeface="Helvetica World Semi-Bold"/>
              </a:rPr>
              <a:t>            </a:t>
            </a:r>
            <a:r>
              <a:rPr lang="en-US" sz="2474">
                <a:solidFill>
                  <a:srgbClr val="000000"/>
                </a:solidFill>
                <a:latin typeface="Helvetica World"/>
              </a:rPr>
              <a:t> </a:t>
            </a:r>
            <a:r>
              <a:rPr lang="en-US" sz="2474">
                <a:solidFill>
                  <a:srgbClr val="000000"/>
                </a:solidFill>
                <a:latin typeface="Helvetica World"/>
              </a:rPr>
              <a:t>en raison de leur capacité à stocker des</a:t>
            </a:r>
          </a:p>
          <a:p>
            <a:pPr>
              <a:lnSpc>
                <a:spcPts val="3463"/>
              </a:lnSpc>
            </a:pPr>
            <a:r>
              <a:rPr lang="en-US" sz="2474">
                <a:solidFill>
                  <a:srgbClr val="000000"/>
                </a:solidFill>
                <a:latin typeface="Helvetica World"/>
              </a:rPr>
              <a:t>              données non structurées et à gérer un grand </a:t>
            </a:r>
          </a:p>
          <a:p>
            <a:pPr>
              <a:lnSpc>
                <a:spcPts val="3463"/>
              </a:lnSpc>
            </a:pPr>
            <a:r>
              <a:rPr lang="en-US" sz="2474">
                <a:solidFill>
                  <a:srgbClr val="000000"/>
                </a:solidFill>
                <a:latin typeface="Helvetica World"/>
              </a:rPr>
              <a:t>              nombre de requêtes concurrentes.</a:t>
            </a:r>
          </a:p>
          <a:p>
            <a:pPr marL="642084" indent="-321042" lvl="1">
              <a:lnSpc>
                <a:spcPts val="4163"/>
              </a:lnSpc>
              <a:buFont typeface="Arial"/>
              <a:buChar char="•"/>
            </a:pPr>
            <a:r>
              <a:rPr lang="en-US" sz="2973">
                <a:solidFill>
                  <a:srgbClr val="000000"/>
                </a:solidFill>
                <a:latin typeface="Helvetica World Bold"/>
              </a:rPr>
              <a:t>Applications nécessitant une flexibilité de schéma:</a:t>
            </a:r>
          </a:p>
          <a:p>
            <a:pPr>
              <a:lnSpc>
                <a:spcPts val="3323"/>
              </a:lnSpc>
            </a:pPr>
            <a:r>
              <a:rPr lang="en-US" sz="2374">
                <a:solidFill>
                  <a:srgbClr val="000000"/>
                </a:solidFill>
                <a:latin typeface="Helvetica World Bold"/>
              </a:rPr>
              <a:t>               </a:t>
            </a:r>
            <a:r>
              <a:rPr lang="en-US" sz="2374">
                <a:solidFill>
                  <a:srgbClr val="000000"/>
                </a:solidFill>
                <a:latin typeface="Helvetica World"/>
              </a:rPr>
              <a:t>idéal pour les applications où le schéma des  </a:t>
            </a:r>
          </a:p>
          <a:p>
            <a:pPr>
              <a:lnSpc>
                <a:spcPts val="3323"/>
              </a:lnSpc>
            </a:pPr>
            <a:r>
              <a:rPr lang="en-US" sz="2374">
                <a:solidFill>
                  <a:srgbClr val="000000"/>
                </a:solidFill>
                <a:latin typeface="Helvetica World"/>
              </a:rPr>
              <a:t>                données peut changer fréquemment, car il n'impose </a:t>
            </a:r>
          </a:p>
          <a:p>
            <a:pPr>
              <a:lnSpc>
                <a:spcPts val="3463"/>
              </a:lnSpc>
            </a:pPr>
            <a:r>
              <a:rPr lang="en-US" sz="2474">
                <a:solidFill>
                  <a:srgbClr val="000000"/>
                </a:solidFill>
                <a:latin typeface="Helvetica World Bold"/>
              </a:rPr>
              <a:t>              </a:t>
            </a:r>
            <a:r>
              <a:rPr lang="en-US" sz="2474">
                <a:solidFill>
                  <a:srgbClr val="000000"/>
                </a:solidFill>
                <a:latin typeface="Helvetica World"/>
              </a:rPr>
              <a:t>pas de schéma fixe aux données.</a:t>
            </a:r>
          </a:p>
          <a:p>
            <a:pPr>
              <a:lnSpc>
                <a:spcPts val="4163"/>
              </a:lnSpc>
            </a:pPr>
          </a:p>
        </p:txBody>
      </p:sp>
      <p:sp>
        <p:nvSpPr>
          <p:cNvPr name="TextBox 28" id="28"/>
          <p:cNvSpPr txBox="true"/>
          <p:nvPr/>
        </p:nvSpPr>
        <p:spPr>
          <a:xfrm rot="0">
            <a:off x="9365859" y="3834930"/>
            <a:ext cx="8572804" cy="7067298"/>
          </a:xfrm>
          <a:prstGeom prst="rect">
            <a:avLst/>
          </a:prstGeom>
        </p:spPr>
        <p:txBody>
          <a:bodyPr anchor="t" rtlCol="false" tIns="0" lIns="0" bIns="0" rIns="0">
            <a:spAutoFit/>
          </a:bodyPr>
          <a:lstStyle/>
          <a:p>
            <a:pPr algn="ctr">
              <a:lnSpc>
                <a:spcPts val="4213"/>
              </a:lnSpc>
            </a:pPr>
          </a:p>
          <a:p>
            <a:pPr marL="649844" indent="-324922" lvl="1">
              <a:lnSpc>
                <a:spcPts val="4213"/>
              </a:lnSpc>
              <a:buFont typeface="Arial"/>
              <a:buChar char="•"/>
            </a:pPr>
            <a:r>
              <a:rPr lang="en-US" sz="3009">
                <a:solidFill>
                  <a:srgbClr val="000000"/>
                </a:solidFill>
                <a:latin typeface="Open Sans 1 Semi-Bold"/>
              </a:rPr>
              <a:t>Applications transactionnelles:</a:t>
            </a:r>
          </a:p>
          <a:p>
            <a:pPr algn="ctr">
              <a:lnSpc>
                <a:spcPts val="3373"/>
              </a:lnSpc>
            </a:pPr>
            <a:r>
              <a:rPr lang="en-US" sz="2409">
                <a:solidFill>
                  <a:srgbClr val="000000"/>
                </a:solidFill>
                <a:latin typeface="Open Sans 1"/>
              </a:rPr>
              <a:t>Les bases de données relationnelles sont</a:t>
            </a:r>
          </a:p>
          <a:p>
            <a:pPr algn="l">
              <a:lnSpc>
                <a:spcPts val="3373"/>
              </a:lnSpc>
            </a:pPr>
            <a:r>
              <a:rPr lang="en-US" sz="2409">
                <a:solidFill>
                  <a:srgbClr val="000000"/>
                </a:solidFill>
                <a:latin typeface="Open Sans 1"/>
              </a:rPr>
              <a:t>  </a:t>
            </a:r>
            <a:r>
              <a:rPr lang="en-US" sz="2409">
                <a:solidFill>
                  <a:srgbClr val="000000"/>
                </a:solidFill>
                <a:latin typeface="Open Sans 1"/>
              </a:rPr>
              <a:t>               idéales pour les applications nécessitant des    </a:t>
            </a:r>
          </a:p>
          <a:p>
            <a:pPr>
              <a:lnSpc>
                <a:spcPts val="3373"/>
              </a:lnSpc>
            </a:pPr>
            <a:r>
              <a:rPr lang="en-US" sz="2409">
                <a:solidFill>
                  <a:srgbClr val="000000"/>
                </a:solidFill>
                <a:latin typeface="Open Sans 1 Semi-Bold"/>
              </a:rPr>
              <a:t>                 </a:t>
            </a:r>
            <a:r>
              <a:rPr lang="en-US" sz="2409">
                <a:solidFill>
                  <a:srgbClr val="000000"/>
                </a:solidFill>
                <a:latin typeface="Open Sans 1"/>
              </a:rPr>
              <a:t>transactions ACID.</a:t>
            </a:r>
          </a:p>
          <a:p>
            <a:pPr marL="649844" indent="-324922" lvl="1">
              <a:lnSpc>
                <a:spcPts val="4213"/>
              </a:lnSpc>
              <a:buFont typeface="Arial"/>
              <a:buChar char="•"/>
            </a:pPr>
            <a:r>
              <a:rPr lang="en-US" sz="3009">
                <a:solidFill>
                  <a:srgbClr val="000000"/>
                </a:solidFill>
                <a:latin typeface="Open Sans 1 Semi-Bold"/>
              </a:rPr>
              <a:t>Reporting et analyse:</a:t>
            </a:r>
          </a:p>
          <a:p>
            <a:pPr>
              <a:lnSpc>
                <a:spcPts val="3373"/>
              </a:lnSpc>
            </a:pPr>
            <a:r>
              <a:rPr lang="en-US" sz="2409">
                <a:solidFill>
                  <a:srgbClr val="000000"/>
                </a:solidFill>
                <a:latin typeface="Open Sans 1 Semi-Bold"/>
              </a:rPr>
              <a:t>             </a:t>
            </a:r>
            <a:r>
              <a:rPr lang="en-US" sz="2409">
                <a:solidFill>
                  <a:srgbClr val="000000"/>
                </a:solidFill>
                <a:latin typeface="Open Sans 1"/>
              </a:rPr>
              <a:t>SQL est souvent utilisé pour les applications   </a:t>
            </a:r>
          </a:p>
          <a:p>
            <a:pPr algn="l">
              <a:lnSpc>
                <a:spcPts val="3373"/>
              </a:lnSpc>
            </a:pPr>
            <a:r>
              <a:rPr lang="en-US" sz="2409">
                <a:solidFill>
                  <a:srgbClr val="000000"/>
                </a:solidFill>
                <a:latin typeface="Open Sans 1 Semi-Bold"/>
              </a:rPr>
              <a:t>             </a:t>
            </a:r>
            <a:r>
              <a:rPr lang="en-US" sz="2409">
                <a:solidFill>
                  <a:srgbClr val="000000"/>
                </a:solidFill>
                <a:latin typeface="Open Sans 1"/>
              </a:rPr>
              <a:t>nécessitant des requêtes complexes.</a:t>
            </a:r>
          </a:p>
          <a:p>
            <a:pPr algn="l" marL="649844" indent="-324922" lvl="1">
              <a:lnSpc>
                <a:spcPts val="4213"/>
              </a:lnSpc>
              <a:buFont typeface="Arial"/>
              <a:buChar char="•"/>
            </a:pPr>
            <a:r>
              <a:rPr lang="en-US" sz="3009">
                <a:solidFill>
                  <a:srgbClr val="000000"/>
                </a:solidFill>
                <a:latin typeface="Open Sans 1 Semi-Bold"/>
              </a:rPr>
              <a:t>Applications nécessitant des relations complexes:</a:t>
            </a:r>
          </a:p>
          <a:p>
            <a:pPr algn="l">
              <a:lnSpc>
                <a:spcPts val="3373"/>
              </a:lnSpc>
            </a:pPr>
            <a:r>
              <a:rPr lang="en-US" sz="2409">
                <a:solidFill>
                  <a:srgbClr val="000000"/>
                </a:solidFill>
                <a:latin typeface="Open Sans 1 Semi-Bold"/>
              </a:rPr>
              <a:t>             </a:t>
            </a:r>
            <a:r>
              <a:rPr lang="en-US" sz="2409">
                <a:solidFill>
                  <a:srgbClr val="000000"/>
                </a:solidFill>
                <a:latin typeface="Open Sans 1"/>
              </a:rPr>
              <a:t>adaptées aux applications où les données sont  </a:t>
            </a:r>
          </a:p>
          <a:p>
            <a:pPr algn="l">
              <a:lnSpc>
                <a:spcPts val="3373"/>
              </a:lnSpc>
            </a:pPr>
            <a:r>
              <a:rPr lang="en-US" sz="2409">
                <a:solidFill>
                  <a:srgbClr val="000000"/>
                </a:solidFill>
                <a:latin typeface="Open Sans 1"/>
              </a:rPr>
              <a:t>             interconnectées et nécessitent des jointures </a:t>
            </a:r>
          </a:p>
          <a:p>
            <a:pPr algn="l">
              <a:lnSpc>
                <a:spcPts val="3373"/>
              </a:lnSpc>
            </a:pPr>
            <a:r>
              <a:rPr lang="en-US" sz="2409">
                <a:solidFill>
                  <a:srgbClr val="000000"/>
                </a:solidFill>
                <a:latin typeface="Open Sans 1"/>
              </a:rPr>
              <a:t>             complexes entre les tables.</a:t>
            </a:r>
          </a:p>
          <a:p>
            <a:pPr algn="l">
              <a:lnSpc>
                <a:spcPts val="4213"/>
              </a:lnSpc>
            </a:pPr>
          </a:p>
          <a:p>
            <a:pPr>
              <a:lnSpc>
                <a:spcPts val="4213"/>
              </a:lnSpc>
              <a:spcBef>
                <a:spcPct val="0"/>
              </a:spcBef>
            </a:pPr>
            <a:r>
              <a:rPr lang="en-US" sz="3009">
                <a:solidFill>
                  <a:srgbClr val="000000"/>
                </a:solidFill>
                <a:latin typeface="Open Sans 1 Semi-Bold"/>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0703" y="-558643"/>
            <a:ext cx="19494077" cy="11328086"/>
            <a:chOff x="0" y="0"/>
            <a:chExt cx="25992102" cy="15104114"/>
          </a:xfrm>
        </p:grpSpPr>
        <p:sp>
          <p:nvSpPr>
            <p:cNvPr name="Freeform 3" id="3"/>
            <p:cNvSpPr/>
            <p:nvPr/>
          </p:nvSpPr>
          <p:spPr>
            <a:xfrm flipH="false" flipV="false" rot="-138927">
              <a:off x="12597125" y="259197"/>
              <a:ext cx="13115751" cy="14087653"/>
            </a:xfrm>
            <a:custGeom>
              <a:avLst/>
              <a:gdLst/>
              <a:ahLst/>
              <a:cxnLst/>
              <a:rect r="r" b="b" t="t" l="l"/>
              <a:pathLst>
                <a:path h="14087653" w="13115751">
                  <a:moveTo>
                    <a:pt x="0" y="0"/>
                  </a:moveTo>
                  <a:lnTo>
                    <a:pt x="13115751" y="0"/>
                  </a:lnTo>
                  <a:lnTo>
                    <a:pt x="13115751" y="14087653"/>
                  </a:lnTo>
                  <a:lnTo>
                    <a:pt x="0" y="14087653"/>
                  </a:lnTo>
                  <a:lnTo>
                    <a:pt x="0" y="0"/>
                  </a:lnTo>
                  <a:close/>
                </a:path>
              </a:pathLst>
            </a:custGeom>
            <a:blipFill>
              <a:blip r:embed="rId2"/>
              <a:stretch>
                <a:fillRect l="0" t="-8606" r="0" b="-8409"/>
              </a:stretch>
            </a:blipFill>
          </p:spPr>
        </p:sp>
        <p:sp>
          <p:nvSpPr>
            <p:cNvPr name="Freeform 4" id="4"/>
            <p:cNvSpPr/>
            <p:nvPr/>
          </p:nvSpPr>
          <p:spPr>
            <a:xfrm flipH="false" flipV="false" rot="-138927">
              <a:off x="279486" y="770097"/>
              <a:ext cx="12480476" cy="14087653"/>
            </a:xfrm>
            <a:custGeom>
              <a:avLst/>
              <a:gdLst/>
              <a:ahLst/>
              <a:cxnLst/>
              <a:rect r="r" b="b" t="t" l="l"/>
              <a:pathLst>
                <a:path h="14087653" w="12480476">
                  <a:moveTo>
                    <a:pt x="0" y="0"/>
                  </a:moveTo>
                  <a:lnTo>
                    <a:pt x="12480475" y="0"/>
                  </a:lnTo>
                  <a:lnTo>
                    <a:pt x="12480475" y="14087654"/>
                  </a:lnTo>
                  <a:lnTo>
                    <a:pt x="0" y="14087654"/>
                  </a:lnTo>
                  <a:lnTo>
                    <a:pt x="0" y="0"/>
                  </a:lnTo>
                  <a:close/>
                </a:path>
              </a:pathLst>
            </a:custGeom>
            <a:blipFill>
              <a:blip r:embed="rId2"/>
              <a:stretch>
                <a:fillRect l="-5090" t="-10856" r="0" b="-6159"/>
              </a:stretch>
            </a:blipFill>
          </p:spPr>
        </p:sp>
      </p:grpSp>
      <p:grpSp>
        <p:nvGrpSpPr>
          <p:cNvPr name="Group 5" id="5"/>
          <p:cNvGrpSpPr/>
          <p:nvPr/>
        </p:nvGrpSpPr>
        <p:grpSpPr>
          <a:xfrm rot="0">
            <a:off x="588720" y="1756329"/>
            <a:ext cx="16950087" cy="8510697"/>
            <a:chOff x="0" y="0"/>
            <a:chExt cx="4219114" cy="2118432"/>
          </a:xfrm>
        </p:grpSpPr>
        <p:sp>
          <p:nvSpPr>
            <p:cNvPr name="Freeform 6" id="6"/>
            <p:cNvSpPr/>
            <p:nvPr/>
          </p:nvSpPr>
          <p:spPr>
            <a:xfrm flipH="false" flipV="false" rot="0">
              <a:off x="0" y="0"/>
              <a:ext cx="4219114" cy="2118432"/>
            </a:xfrm>
            <a:custGeom>
              <a:avLst/>
              <a:gdLst/>
              <a:ahLst/>
              <a:cxnLst/>
              <a:rect r="r" b="b" t="t" l="l"/>
              <a:pathLst>
                <a:path h="2118432" w="4219114">
                  <a:moveTo>
                    <a:pt x="0" y="0"/>
                  </a:moveTo>
                  <a:lnTo>
                    <a:pt x="4219114" y="0"/>
                  </a:lnTo>
                  <a:lnTo>
                    <a:pt x="4219114" y="2118432"/>
                  </a:lnTo>
                  <a:lnTo>
                    <a:pt x="0" y="2118432"/>
                  </a:lnTo>
                  <a:close/>
                </a:path>
              </a:pathLst>
            </a:custGeom>
            <a:solidFill>
              <a:srgbClr val="FFFFFF"/>
            </a:solidFill>
            <a:ln cap="sq">
              <a:noFill/>
              <a:prstDash val="solid"/>
              <a:miter/>
            </a:ln>
          </p:spPr>
        </p:sp>
        <p:sp>
          <p:nvSpPr>
            <p:cNvPr name="TextBox 7" id="7"/>
            <p:cNvSpPr txBox="true"/>
            <p:nvPr/>
          </p:nvSpPr>
          <p:spPr>
            <a:xfrm>
              <a:off x="0" y="-57150"/>
              <a:ext cx="4219114" cy="2175582"/>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560648" y="435798"/>
            <a:ext cx="11169922" cy="1030014"/>
          </a:xfrm>
          <a:prstGeom prst="rect">
            <a:avLst/>
          </a:prstGeom>
        </p:spPr>
        <p:txBody>
          <a:bodyPr anchor="t" rtlCol="false" tIns="0" lIns="0" bIns="0" rIns="0">
            <a:spAutoFit/>
          </a:bodyPr>
          <a:lstStyle/>
          <a:p>
            <a:pPr marL="0" indent="0" lvl="0">
              <a:lnSpc>
                <a:spcPts val="8110"/>
              </a:lnSpc>
            </a:pPr>
            <a:r>
              <a:rPr lang="en-US" sz="6758">
                <a:solidFill>
                  <a:srgbClr val="343434"/>
                </a:solidFill>
                <a:latin typeface="Now Heavy"/>
              </a:rPr>
              <a:t>SQL vs MongoDB</a:t>
            </a:r>
          </a:p>
        </p:txBody>
      </p:sp>
      <p:sp>
        <p:nvSpPr>
          <p:cNvPr name="Freeform 9" id="9"/>
          <p:cNvSpPr/>
          <p:nvPr/>
        </p:nvSpPr>
        <p:spPr>
          <a:xfrm flipH="false" flipV="false" rot="5400000">
            <a:off x="13384819" y="5465337"/>
            <a:ext cx="8514714" cy="263182"/>
          </a:xfrm>
          <a:custGeom>
            <a:avLst/>
            <a:gdLst/>
            <a:ahLst/>
            <a:cxnLst/>
            <a:rect r="r" b="b" t="t" l="l"/>
            <a:pathLst>
              <a:path h="263182" w="8514714">
                <a:moveTo>
                  <a:pt x="0" y="0"/>
                </a:moveTo>
                <a:lnTo>
                  <a:pt x="8514715" y="0"/>
                </a:lnTo>
                <a:lnTo>
                  <a:pt x="8514715" y="263182"/>
                </a:lnTo>
                <a:lnTo>
                  <a:pt x="0" y="2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17115" y="1285956"/>
            <a:ext cx="16970344" cy="217157"/>
            <a:chOff x="0" y="0"/>
            <a:chExt cx="22627125" cy="289542"/>
          </a:xfrm>
        </p:grpSpPr>
        <p:sp>
          <p:nvSpPr>
            <p:cNvPr name="Freeform 11" id="11"/>
            <p:cNvSpPr/>
            <p:nvPr/>
          </p:nvSpPr>
          <p:spPr>
            <a:xfrm flipH="false" flipV="false" rot="0">
              <a:off x="0" y="12404"/>
              <a:ext cx="9526608" cy="277138"/>
            </a:xfrm>
            <a:custGeom>
              <a:avLst/>
              <a:gdLst/>
              <a:ahLst/>
              <a:cxnLst/>
              <a:rect r="r" b="b" t="t" l="l"/>
              <a:pathLst>
                <a:path h="277138" w="9526608">
                  <a:moveTo>
                    <a:pt x="0" y="0"/>
                  </a:moveTo>
                  <a:lnTo>
                    <a:pt x="9526608" y="0"/>
                  </a:lnTo>
                  <a:lnTo>
                    <a:pt x="9526608" y="277138"/>
                  </a:lnTo>
                  <a:lnTo>
                    <a:pt x="0" y="2771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false" rot="0">
              <a:off x="9408256" y="12404"/>
              <a:ext cx="9526608" cy="277138"/>
            </a:xfrm>
            <a:custGeom>
              <a:avLst/>
              <a:gdLst/>
              <a:ahLst/>
              <a:cxnLst/>
              <a:rect r="r" b="b" t="t" l="l"/>
              <a:pathLst>
                <a:path h="277138" w="9526608">
                  <a:moveTo>
                    <a:pt x="9526608" y="0"/>
                  </a:moveTo>
                  <a:lnTo>
                    <a:pt x="0" y="0"/>
                  </a:lnTo>
                  <a:lnTo>
                    <a:pt x="0" y="277138"/>
                  </a:lnTo>
                  <a:lnTo>
                    <a:pt x="9526608" y="277138"/>
                  </a:lnTo>
                  <a:lnTo>
                    <a:pt x="952660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8132342" y="0"/>
              <a:ext cx="4494783" cy="277138"/>
            </a:xfrm>
            <a:custGeom>
              <a:avLst/>
              <a:gdLst/>
              <a:ahLst/>
              <a:cxnLst/>
              <a:rect r="r" b="b" t="t" l="l"/>
              <a:pathLst>
                <a:path h="277138" w="4494783">
                  <a:moveTo>
                    <a:pt x="0" y="0"/>
                  </a:moveTo>
                  <a:lnTo>
                    <a:pt x="4494783" y="0"/>
                  </a:lnTo>
                  <a:lnTo>
                    <a:pt x="4494783" y="277138"/>
                  </a:lnTo>
                  <a:lnTo>
                    <a:pt x="0" y="277138"/>
                  </a:lnTo>
                  <a:lnTo>
                    <a:pt x="0" y="0"/>
                  </a:lnTo>
                  <a:close/>
                </a:path>
              </a:pathLst>
            </a:custGeom>
            <a:blipFill>
              <a:blip r:embed="rId5">
                <a:extLst>
                  <a:ext uri="{96DAC541-7B7A-43D3-8B79-37D633B846F1}">
                    <asvg:svgBlip xmlns:asvg="http://schemas.microsoft.com/office/drawing/2016/SVG/main" r:embed="rId6"/>
                  </a:ext>
                </a:extLst>
              </a:blip>
              <a:stretch>
                <a:fillRect l="0" t="0" r="-111948" b="0"/>
              </a:stretch>
            </a:blipFill>
          </p:spPr>
        </p:sp>
      </p:grpSp>
      <p:grpSp>
        <p:nvGrpSpPr>
          <p:cNvPr name="Group 14" id="14"/>
          <p:cNvGrpSpPr/>
          <p:nvPr/>
        </p:nvGrpSpPr>
        <p:grpSpPr>
          <a:xfrm rot="-10800000">
            <a:off x="665346" y="9672251"/>
            <a:ext cx="17050584" cy="217051"/>
            <a:chOff x="0" y="0"/>
            <a:chExt cx="22734112" cy="289402"/>
          </a:xfrm>
        </p:grpSpPr>
        <p:sp>
          <p:nvSpPr>
            <p:cNvPr name="Freeform 15" id="15"/>
            <p:cNvSpPr/>
            <p:nvPr/>
          </p:nvSpPr>
          <p:spPr>
            <a:xfrm flipH="false" flipV="false" rot="0">
              <a:off x="0" y="12398"/>
              <a:ext cx="9521990" cy="277003"/>
            </a:xfrm>
            <a:custGeom>
              <a:avLst/>
              <a:gdLst/>
              <a:ahLst/>
              <a:cxnLst/>
              <a:rect r="r" b="b" t="t" l="l"/>
              <a:pathLst>
                <a:path h="277003" w="9521990">
                  <a:moveTo>
                    <a:pt x="0" y="0"/>
                  </a:moveTo>
                  <a:lnTo>
                    <a:pt x="9521990" y="0"/>
                  </a:lnTo>
                  <a:lnTo>
                    <a:pt x="9521990" y="277004"/>
                  </a:lnTo>
                  <a:lnTo>
                    <a:pt x="0" y="2770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true" flipV="false" rot="0">
              <a:off x="9403695" y="12398"/>
              <a:ext cx="9521990" cy="277003"/>
            </a:xfrm>
            <a:custGeom>
              <a:avLst/>
              <a:gdLst/>
              <a:ahLst/>
              <a:cxnLst/>
              <a:rect r="r" b="b" t="t" l="l"/>
              <a:pathLst>
                <a:path h="277003" w="9521990">
                  <a:moveTo>
                    <a:pt x="9521990" y="0"/>
                  </a:moveTo>
                  <a:lnTo>
                    <a:pt x="0" y="0"/>
                  </a:lnTo>
                  <a:lnTo>
                    <a:pt x="0" y="277004"/>
                  </a:lnTo>
                  <a:lnTo>
                    <a:pt x="9521990" y="277004"/>
                  </a:lnTo>
                  <a:lnTo>
                    <a:pt x="95219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8123553" y="0"/>
              <a:ext cx="4610559" cy="277003"/>
            </a:xfrm>
            <a:custGeom>
              <a:avLst/>
              <a:gdLst/>
              <a:ahLst/>
              <a:cxnLst/>
              <a:rect r="r" b="b" t="t" l="l"/>
              <a:pathLst>
                <a:path h="277003" w="4610559">
                  <a:moveTo>
                    <a:pt x="0" y="0"/>
                  </a:moveTo>
                  <a:lnTo>
                    <a:pt x="4610559" y="0"/>
                  </a:lnTo>
                  <a:lnTo>
                    <a:pt x="4610559" y="277003"/>
                  </a:lnTo>
                  <a:lnTo>
                    <a:pt x="0" y="277003"/>
                  </a:lnTo>
                  <a:lnTo>
                    <a:pt x="0" y="0"/>
                  </a:lnTo>
                  <a:close/>
                </a:path>
              </a:pathLst>
            </a:custGeom>
            <a:blipFill>
              <a:blip r:embed="rId5">
                <a:extLst>
                  <a:ext uri="{96DAC541-7B7A-43D3-8B79-37D633B846F1}">
                    <asvg:svgBlip xmlns:asvg="http://schemas.microsoft.com/office/drawing/2016/SVG/main" r:embed="rId6"/>
                  </a:ext>
                </a:extLst>
              </a:blip>
              <a:stretch>
                <a:fillRect l="0" t="0" r="-106525" b="0"/>
              </a:stretch>
            </a:blipFill>
          </p:spPr>
        </p:sp>
      </p:grpSp>
      <p:grpSp>
        <p:nvGrpSpPr>
          <p:cNvPr name="Group 18" id="18"/>
          <p:cNvGrpSpPr/>
          <p:nvPr/>
        </p:nvGrpSpPr>
        <p:grpSpPr>
          <a:xfrm rot="0">
            <a:off x="617115" y="1975404"/>
            <a:ext cx="16921692" cy="217051"/>
            <a:chOff x="0" y="0"/>
            <a:chExt cx="22562256" cy="289402"/>
          </a:xfrm>
        </p:grpSpPr>
        <p:sp>
          <p:nvSpPr>
            <p:cNvPr name="Freeform 19" id="19"/>
            <p:cNvSpPr/>
            <p:nvPr/>
          </p:nvSpPr>
          <p:spPr>
            <a:xfrm flipH="false" flipV="false" rot="0">
              <a:off x="0" y="12398"/>
              <a:ext cx="9521990" cy="277003"/>
            </a:xfrm>
            <a:custGeom>
              <a:avLst/>
              <a:gdLst/>
              <a:ahLst/>
              <a:cxnLst/>
              <a:rect r="r" b="b" t="t" l="l"/>
              <a:pathLst>
                <a:path h="277003" w="9521990">
                  <a:moveTo>
                    <a:pt x="0" y="0"/>
                  </a:moveTo>
                  <a:lnTo>
                    <a:pt x="9521990" y="0"/>
                  </a:lnTo>
                  <a:lnTo>
                    <a:pt x="9521990" y="277004"/>
                  </a:lnTo>
                  <a:lnTo>
                    <a:pt x="0" y="2770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true" flipV="false" rot="0">
              <a:off x="9403695" y="12398"/>
              <a:ext cx="9521990" cy="277003"/>
            </a:xfrm>
            <a:custGeom>
              <a:avLst/>
              <a:gdLst/>
              <a:ahLst/>
              <a:cxnLst/>
              <a:rect r="r" b="b" t="t" l="l"/>
              <a:pathLst>
                <a:path h="277003" w="9521990">
                  <a:moveTo>
                    <a:pt x="9521990" y="0"/>
                  </a:moveTo>
                  <a:lnTo>
                    <a:pt x="0" y="0"/>
                  </a:lnTo>
                  <a:lnTo>
                    <a:pt x="0" y="277004"/>
                  </a:lnTo>
                  <a:lnTo>
                    <a:pt x="9521990" y="277004"/>
                  </a:lnTo>
                  <a:lnTo>
                    <a:pt x="95219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8123553" y="0"/>
              <a:ext cx="4438703" cy="241237"/>
            </a:xfrm>
            <a:custGeom>
              <a:avLst/>
              <a:gdLst/>
              <a:ahLst/>
              <a:cxnLst/>
              <a:rect r="r" b="b" t="t" l="l"/>
              <a:pathLst>
                <a:path h="241237" w="4438703">
                  <a:moveTo>
                    <a:pt x="0" y="0"/>
                  </a:moveTo>
                  <a:lnTo>
                    <a:pt x="4438703" y="0"/>
                  </a:lnTo>
                  <a:lnTo>
                    <a:pt x="4438703" y="241237"/>
                  </a:lnTo>
                  <a:lnTo>
                    <a:pt x="0" y="241237"/>
                  </a:lnTo>
                  <a:lnTo>
                    <a:pt x="0" y="0"/>
                  </a:lnTo>
                  <a:close/>
                </a:path>
              </a:pathLst>
            </a:custGeom>
            <a:blipFill>
              <a:blip r:embed="rId5">
                <a:extLst>
                  <a:ext uri="{96DAC541-7B7A-43D3-8B79-37D633B846F1}">
                    <asvg:svgBlip xmlns:asvg="http://schemas.microsoft.com/office/drawing/2016/SVG/main" r:embed="rId6"/>
                  </a:ext>
                </a:extLst>
              </a:blip>
              <a:stretch>
                <a:fillRect l="0" t="0" r="-114521" b="-14826"/>
              </a:stretch>
            </a:blipFill>
          </p:spPr>
        </p:sp>
      </p:grpSp>
      <p:sp>
        <p:nvSpPr>
          <p:cNvPr name="Freeform 22" id="22"/>
          <p:cNvSpPr/>
          <p:nvPr/>
        </p:nvSpPr>
        <p:spPr>
          <a:xfrm flipH="false" flipV="false" rot="0">
            <a:off x="1028700" y="1459109"/>
            <a:ext cx="2859486" cy="613490"/>
          </a:xfrm>
          <a:custGeom>
            <a:avLst/>
            <a:gdLst/>
            <a:ahLst/>
            <a:cxnLst/>
            <a:rect r="r" b="b" t="t" l="l"/>
            <a:pathLst>
              <a:path h="613490" w="2859486">
                <a:moveTo>
                  <a:pt x="0" y="0"/>
                </a:moveTo>
                <a:lnTo>
                  <a:pt x="2859486" y="0"/>
                </a:lnTo>
                <a:lnTo>
                  <a:pt x="2859486" y="613490"/>
                </a:lnTo>
                <a:lnTo>
                  <a:pt x="0" y="6134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5544870" y="1470440"/>
            <a:ext cx="2859486" cy="613490"/>
          </a:xfrm>
          <a:custGeom>
            <a:avLst/>
            <a:gdLst/>
            <a:ahLst/>
            <a:cxnLst/>
            <a:rect r="r" b="b" t="t" l="l"/>
            <a:pathLst>
              <a:path h="613490" w="2859486">
                <a:moveTo>
                  <a:pt x="0" y="0"/>
                </a:moveTo>
                <a:lnTo>
                  <a:pt x="2859485" y="0"/>
                </a:lnTo>
                <a:lnTo>
                  <a:pt x="2859485" y="613490"/>
                </a:lnTo>
                <a:lnTo>
                  <a:pt x="0" y="6134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5400000">
            <a:off x="-3582986" y="5474996"/>
            <a:ext cx="8382851" cy="243865"/>
          </a:xfrm>
          <a:custGeom>
            <a:avLst/>
            <a:gdLst/>
            <a:ahLst/>
            <a:cxnLst/>
            <a:rect r="r" b="b" t="t" l="l"/>
            <a:pathLst>
              <a:path h="243865" w="8382851">
                <a:moveTo>
                  <a:pt x="0" y="0"/>
                </a:moveTo>
                <a:lnTo>
                  <a:pt x="8382850" y="0"/>
                </a:lnTo>
                <a:lnTo>
                  <a:pt x="8382850" y="243864"/>
                </a:lnTo>
                <a:lnTo>
                  <a:pt x="0" y="243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25" id="25"/>
          <p:cNvSpPr/>
          <p:nvPr/>
        </p:nvSpPr>
        <p:spPr>
          <a:xfrm>
            <a:off x="709974" y="3685557"/>
            <a:ext cx="16961327" cy="0"/>
          </a:xfrm>
          <a:prstGeom prst="line">
            <a:avLst/>
          </a:prstGeom>
          <a:ln cap="flat" w="9525">
            <a:solidFill>
              <a:srgbClr val="000000"/>
            </a:solidFill>
            <a:prstDash val="solid"/>
            <a:headEnd type="none" len="sm" w="sm"/>
            <a:tailEnd type="none" len="sm" w="sm"/>
          </a:ln>
        </p:spPr>
      </p:sp>
      <p:sp>
        <p:nvSpPr>
          <p:cNvPr name="AutoShape 26" id="26"/>
          <p:cNvSpPr/>
          <p:nvPr/>
        </p:nvSpPr>
        <p:spPr>
          <a:xfrm>
            <a:off x="709974" y="5183421"/>
            <a:ext cx="16961327" cy="0"/>
          </a:xfrm>
          <a:prstGeom prst="line">
            <a:avLst/>
          </a:prstGeom>
          <a:ln cap="flat" w="9525">
            <a:solidFill>
              <a:srgbClr val="000000"/>
            </a:solidFill>
            <a:prstDash val="solid"/>
            <a:headEnd type="none" len="sm" w="sm"/>
            <a:tailEnd type="none" len="sm" w="sm"/>
          </a:ln>
        </p:spPr>
      </p:sp>
      <p:sp>
        <p:nvSpPr>
          <p:cNvPr name="AutoShape 27" id="27"/>
          <p:cNvSpPr/>
          <p:nvPr/>
        </p:nvSpPr>
        <p:spPr>
          <a:xfrm>
            <a:off x="709974" y="6681285"/>
            <a:ext cx="16961327" cy="0"/>
          </a:xfrm>
          <a:prstGeom prst="line">
            <a:avLst/>
          </a:prstGeom>
          <a:ln cap="flat" w="9525">
            <a:solidFill>
              <a:srgbClr val="000000"/>
            </a:solidFill>
            <a:prstDash val="solid"/>
            <a:headEnd type="none" len="sm" w="sm"/>
            <a:tailEnd type="none" len="sm" w="sm"/>
          </a:ln>
        </p:spPr>
      </p:sp>
      <p:sp>
        <p:nvSpPr>
          <p:cNvPr name="AutoShape 28" id="28"/>
          <p:cNvSpPr/>
          <p:nvPr/>
        </p:nvSpPr>
        <p:spPr>
          <a:xfrm>
            <a:off x="709974" y="8179149"/>
            <a:ext cx="16961327" cy="0"/>
          </a:xfrm>
          <a:prstGeom prst="line">
            <a:avLst/>
          </a:prstGeom>
          <a:ln cap="flat" w="9525">
            <a:solidFill>
              <a:srgbClr val="000000"/>
            </a:solidFill>
            <a:prstDash val="solid"/>
            <a:headEnd type="none" len="sm" w="sm"/>
            <a:tailEnd type="none" len="sm" w="sm"/>
          </a:ln>
        </p:spPr>
      </p:sp>
      <p:grpSp>
        <p:nvGrpSpPr>
          <p:cNvPr name="Group 29" id="29"/>
          <p:cNvGrpSpPr/>
          <p:nvPr/>
        </p:nvGrpSpPr>
        <p:grpSpPr>
          <a:xfrm rot="0">
            <a:off x="4426538" y="1422602"/>
            <a:ext cx="150867" cy="8348653"/>
            <a:chOff x="0" y="0"/>
            <a:chExt cx="201156" cy="11131537"/>
          </a:xfrm>
        </p:grpSpPr>
        <p:sp>
          <p:nvSpPr>
            <p:cNvPr name="Freeform 30" id="30"/>
            <p:cNvSpPr/>
            <p:nvPr/>
          </p:nvSpPr>
          <p:spPr>
            <a:xfrm flipH="false" flipV="false" rot="-5400000">
              <a:off x="-2732389" y="2732389"/>
              <a:ext cx="5628517" cy="163739"/>
            </a:xfrm>
            <a:custGeom>
              <a:avLst/>
              <a:gdLst/>
              <a:ahLst/>
              <a:cxnLst/>
              <a:rect r="r" b="b" t="t" l="l"/>
              <a:pathLst>
                <a:path h="163739" w="5628517">
                  <a:moveTo>
                    <a:pt x="0" y="0"/>
                  </a:moveTo>
                  <a:lnTo>
                    <a:pt x="5628517" y="0"/>
                  </a:lnTo>
                  <a:lnTo>
                    <a:pt x="5628517" y="163739"/>
                  </a:lnTo>
                  <a:lnTo>
                    <a:pt x="0" y="1637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true" flipV="true" rot="-5400000">
              <a:off x="-2694972" y="8235409"/>
              <a:ext cx="5628517" cy="163739"/>
            </a:xfrm>
            <a:custGeom>
              <a:avLst/>
              <a:gdLst/>
              <a:ahLst/>
              <a:cxnLst/>
              <a:rect r="r" b="b" t="t" l="l"/>
              <a:pathLst>
                <a:path h="163739" w="5628517">
                  <a:moveTo>
                    <a:pt x="5628517" y="163739"/>
                  </a:moveTo>
                  <a:lnTo>
                    <a:pt x="0" y="163739"/>
                  </a:lnTo>
                  <a:lnTo>
                    <a:pt x="0" y="0"/>
                  </a:lnTo>
                  <a:lnTo>
                    <a:pt x="5628517" y="0"/>
                  </a:lnTo>
                  <a:lnTo>
                    <a:pt x="5628517" y="163739"/>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32" id="32"/>
          <p:cNvGrpSpPr/>
          <p:nvPr/>
        </p:nvGrpSpPr>
        <p:grpSpPr>
          <a:xfrm rot="0">
            <a:off x="9916162" y="1422602"/>
            <a:ext cx="150867" cy="8348653"/>
            <a:chOff x="0" y="0"/>
            <a:chExt cx="201156" cy="11131537"/>
          </a:xfrm>
        </p:grpSpPr>
        <p:sp>
          <p:nvSpPr>
            <p:cNvPr name="Freeform 33" id="33"/>
            <p:cNvSpPr/>
            <p:nvPr/>
          </p:nvSpPr>
          <p:spPr>
            <a:xfrm flipH="false" flipV="false" rot="-5400000">
              <a:off x="-2732389" y="2732389"/>
              <a:ext cx="5628517" cy="163739"/>
            </a:xfrm>
            <a:custGeom>
              <a:avLst/>
              <a:gdLst/>
              <a:ahLst/>
              <a:cxnLst/>
              <a:rect r="r" b="b" t="t" l="l"/>
              <a:pathLst>
                <a:path h="163739" w="5628517">
                  <a:moveTo>
                    <a:pt x="0" y="0"/>
                  </a:moveTo>
                  <a:lnTo>
                    <a:pt x="5628517" y="0"/>
                  </a:lnTo>
                  <a:lnTo>
                    <a:pt x="5628517" y="163739"/>
                  </a:lnTo>
                  <a:lnTo>
                    <a:pt x="0" y="1637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true" flipV="true" rot="-5400000">
              <a:off x="-2694972" y="8235409"/>
              <a:ext cx="5628517" cy="163739"/>
            </a:xfrm>
            <a:custGeom>
              <a:avLst/>
              <a:gdLst/>
              <a:ahLst/>
              <a:cxnLst/>
              <a:rect r="r" b="b" t="t" l="l"/>
              <a:pathLst>
                <a:path h="163739" w="5628517">
                  <a:moveTo>
                    <a:pt x="5628517" y="163739"/>
                  </a:moveTo>
                  <a:lnTo>
                    <a:pt x="0" y="163739"/>
                  </a:lnTo>
                  <a:lnTo>
                    <a:pt x="0" y="0"/>
                  </a:lnTo>
                  <a:lnTo>
                    <a:pt x="5628517" y="0"/>
                  </a:lnTo>
                  <a:lnTo>
                    <a:pt x="5628517" y="163739"/>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35" id="35"/>
          <p:cNvSpPr/>
          <p:nvPr/>
        </p:nvSpPr>
        <p:spPr>
          <a:xfrm flipH="false" flipV="false" rot="0">
            <a:off x="16608048" y="8477680"/>
            <a:ext cx="2126507" cy="2072378"/>
          </a:xfrm>
          <a:custGeom>
            <a:avLst/>
            <a:gdLst/>
            <a:ahLst/>
            <a:cxnLst/>
            <a:rect r="r" b="b" t="t" l="l"/>
            <a:pathLst>
              <a:path h="2072378" w="2126507">
                <a:moveTo>
                  <a:pt x="0" y="0"/>
                </a:moveTo>
                <a:lnTo>
                  <a:pt x="2126507" y="0"/>
                </a:lnTo>
                <a:lnTo>
                  <a:pt x="2126507" y="2072378"/>
                </a:lnTo>
                <a:lnTo>
                  <a:pt x="0" y="20723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6" id="36"/>
          <p:cNvSpPr txBox="true"/>
          <p:nvPr/>
        </p:nvSpPr>
        <p:spPr>
          <a:xfrm rot="0">
            <a:off x="902395" y="1532492"/>
            <a:ext cx="3112096" cy="409575"/>
          </a:xfrm>
          <a:prstGeom prst="rect">
            <a:avLst/>
          </a:prstGeom>
        </p:spPr>
        <p:txBody>
          <a:bodyPr anchor="t" rtlCol="false" tIns="0" lIns="0" bIns="0" rIns="0">
            <a:spAutoFit/>
          </a:bodyPr>
          <a:lstStyle/>
          <a:p>
            <a:pPr algn="ctr" marL="0" indent="0" lvl="0">
              <a:lnSpc>
                <a:spcPts val="2999"/>
              </a:lnSpc>
            </a:pPr>
            <a:r>
              <a:rPr lang="en-US" sz="2499">
                <a:solidFill>
                  <a:srgbClr val="36464B"/>
                </a:solidFill>
                <a:latin typeface="AC Feel Free Bold"/>
              </a:rPr>
              <a:t>Caractéristique</a:t>
            </a:r>
          </a:p>
        </p:txBody>
      </p:sp>
      <p:sp>
        <p:nvSpPr>
          <p:cNvPr name="TextBox 37" id="37"/>
          <p:cNvSpPr txBox="true"/>
          <p:nvPr/>
        </p:nvSpPr>
        <p:spPr>
          <a:xfrm rot="0">
            <a:off x="1222688" y="2722313"/>
            <a:ext cx="2857500" cy="323850"/>
          </a:xfrm>
          <a:prstGeom prst="rect">
            <a:avLst/>
          </a:prstGeom>
        </p:spPr>
        <p:txBody>
          <a:bodyPr anchor="t" rtlCol="false" tIns="0" lIns="0" bIns="0" rIns="0">
            <a:spAutoFit/>
          </a:bodyPr>
          <a:lstStyle/>
          <a:p>
            <a:pPr algn="ctr" marL="0" indent="0" lvl="0">
              <a:lnSpc>
                <a:spcPts val="2358"/>
              </a:lnSpc>
            </a:pPr>
            <a:r>
              <a:rPr lang="en-US" sz="1965">
                <a:solidFill>
                  <a:srgbClr val="36464B"/>
                </a:solidFill>
                <a:latin typeface="AC Feel Free Bold"/>
              </a:rPr>
              <a:t>Modèle de données</a:t>
            </a:r>
          </a:p>
        </p:txBody>
      </p:sp>
      <p:sp>
        <p:nvSpPr>
          <p:cNvPr name="Freeform 38" id="38"/>
          <p:cNvSpPr/>
          <p:nvPr/>
        </p:nvSpPr>
        <p:spPr>
          <a:xfrm flipH="false" flipV="false" rot="0">
            <a:off x="12273496" y="1449584"/>
            <a:ext cx="2859486" cy="613490"/>
          </a:xfrm>
          <a:custGeom>
            <a:avLst/>
            <a:gdLst/>
            <a:ahLst/>
            <a:cxnLst/>
            <a:rect r="r" b="b" t="t" l="l"/>
            <a:pathLst>
              <a:path h="613490" w="2859486">
                <a:moveTo>
                  <a:pt x="0" y="0"/>
                </a:moveTo>
                <a:lnTo>
                  <a:pt x="2859485" y="0"/>
                </a:lnTo>
                <a:lnTo>
                  <a:pt x="2859485" y="613490"/>
                </a:lnTo>
                <a:lnTo>
                  <a:pt x="0" y="61349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9" id="39"/>
          <p:cNvSpPr txBox="true"/>
          <p:nvPr/>
        </p:nvSpPr>
        <p:spPr>
          <a:xfrm rot="0">
            <a:off x="12523271" y="1532492"/>
            <a:ext cx="2531071" cy="409575"/>
          </a:xfrm>
          <a:prstGeom prst="rect">
            <a:avLst/>
          </a:prstGeom>
        </p:spPr>
        <p:txBody>
          <a:bodyPr anchor="t" rtlCol="false" tIns="0" lIns="0" bIns="0" rIns="0">
            <a:spAutoFit/>
          </a:bodyPr>
          <a:lstStyle/>
          <a:p>
            <a:pPr algn="ctr" marL="0" indent="0" lvl="0">
              <a:lnSpc>
                <a:spcPts val="2999"/>
              </a:lnSpc>
            </a:pPr>
            <a:r>
              <a:rPr lang="en-US" sz="2499">
                <a:solidFill>
                  <a:srgbClr val="36464B"/>
                </a:solidFill>
                <a:latin typeface="AC Feel Free Bold"/>
              </a:rPr>
              <a:t>MongoDB</a:t>
            </a:r>
          </a:p>
        </p:txBody>
      </p:sp>
      <p:sp>
        <p:nvSpPr>
          <p:cNvPr name="TextBox 40" id="40"/>
          <p:cNvSpPr txBox="true"/>
          <p:nvPr/>
        </p:nvSpPr>
        <p:spPr>
          <a:xfrm rot="0">
            <a:off x="5873284" y="1532492"/>
            <a:ext cx="2531071" cy="409575"/>
          </a:xfrm>
          <a:prstGeom prst="rect">
            <a:avLst/>
          </a:prstGeom>
        </p:spPr>
        <p:txBody>
          <a:bodyPr anchor="t" rtlCol="false" tIns="0" lIns="0" bIns="0" rIns="0">
            <a:spAutoFit/>
          </a:bodyPr>
          <a:lstStyle/>
          <a:p>
            <a:pPr algn="ctr" marL="0" indent="0" lvl="0">
              <a:lnSpc>
                <a:spcPts val="2999"/>
              </a:lnSpc>
            </a:pPr>
            <a:r>
              <a:rPr lang="en-US" sz="2499">
                <a:solidFill>
                  <a:srgbClr val="36464B"/>
                </a:solidFill>
                <a:latin typeface="AC Feel Free Bold"/>
              </a:rPr>
              <a:t>SQL</a:t>
            </a:r>
          </a:p>
        </p:txBody>
      </p:sp>
      <p:sp>
        <p:nvSpPr>
          <p:cNvPr name="TextBox 41" id="41"/>
          <p:cNvSpPr txBox="true"/>
          <p:nvPr/>
        </p:nvSpPr>
        <p:spPr>
          <a:xfrm rot="0">
            <a:off x="1222688" y="4273784"/>
            <a:ext cx="2857500" cy="323850"/>
          </a:xfrm>
          <a:prstGeom prst="rect">
            <a:avLst/>
          </a:prstGeom>
        </p:spPr>
        <p:txBody>
          <a:bodyPr anchor="t" rtlCol="false" tIns="0" lIns="0" bIns="0" rIns="0">
            <a:spAutoFit/>
          </a:bodyPr>
          <a:lstStyle/>
          <a:p>
            <a:pPr algn="ctr" marL="0" indent="0" lvl="0">
              <a:lnSpc>
                <a:spcPts val="2358"/>
              </a:lnSpc>
            </a:pPr>
            <a:r>
              <a:rPr lang="en-US" sz="1965">
                <a:solidFill>
                  <a:srgbClr val="36464B"/>
                </a:solidFill>
                <a:latin typeface="AC Feel Free Bold"/>
              </a:rPr>
              <a:t>Schéma</a:t>
            </a:r>
          </a:p>
        </p:txBody>
      </p:sp>
      <p:sp>
        <p:nvSpPr>
          <p:cNvPr name="TextBox 42" id="42"/>
          <p:cNvSpPr txBox="true"/>
          <p:nvPr/>
        </p:nvSpPr>
        <p:spPr>
          <a:xfrm rot="0">
            <a:off x="1222688" y="7143248"/>
            <a:ext cx="2857500" cy="619125"/>
          </a:xfrm>
          <a:prstGeom prst="rect">
            <a:avLst/>
          </a:prstGeom>
        </p:spPr>
        <p:txBody>
          <a:bodyPr anchor="t" rtlCol="false" tIns="0" lIns="0" bIns="0" rIns="0">
            <a:spAutoFit/>
          </a:bodyPr>
          <a:lstStyle/>
          <a:p>
            <a:pPr algn="ctr">
              <a:lnSpc>
                <a:spcPts val="2358"/>
              </a:lnSpc>
            </a:pPr>
            <a:r>
              <a:rPr lang="en-US" sz="1965">
                <a:solidFill>
                  <a:srgbClr val="36464B"/>
                </a:solidFill>
                <a:latin typeface="AC Feel Free Bold"/>
              </a:rPr>
              <a:t>Transactions</a:t>
            </a:r>
          </a:p>
          <a:p>
            <a:pPr algn="ctr" marL="0" indent="0" lvl="0">
              <a:lnSpc>
                <a:spcPts val="2358"/>
              </a:lnSpc>
            </a:pPr>
          </a:p>
        </p:txBody>
      </p:sp>
      <p:sp>
        <p:nvSpPr>
          <p:cNvPr name="TextBox 43" id="43"/>
          <p:cNvSpPr txBox="true"/>
          <p:nvPr/>
        </p:nvSpPr>
        <p:spPr>
          <a:xfrm rot="0">
            <a:off x="1079767" y="8787242"/>
            <a:ext cx="2857500" cy="323850"/>
          </a:xfrm>
          <a:prstGeom prst="rect">
            <a:avLst/>
          </a:prstGeom>
        </p:spPr>
        <p:txBody>
          <a:bodyPr anchor="t" rtlCol="false" tIns="0" lIns="0" bIns="0" rIns="0">
            <a:spAutoFit/>
          </a:bodyPr>
          <a:lstStyle/>
          <a:p>
            <a:pPr algn="ctr" marL="0" indent="0" lvl="0">
              <a:lnSpc>
                <a:spcPts val="2358"/>
              </a:lnSpc>
            </a:pPr>
            <a:r>
              <a:rPr lang="en-US" sz="1965">
                <a:solidFill>
                  <a:srgbClr val="36464B"/>
                </a:solidFill>
                <a:latin typeface="AC Feel Free Bold"/>
              </a:rPr>
              <a:t>Performance</a:t>
            </a:r>
          </a:p>
        </p:txBody>
      </p:sp>
      <p:sp>
        <p:nvSpPr>
          <p:cNvPr name="TextBox 44" id="44"/>
          <p:cNvSpPr txBox="true"/>
          <p:nvPr/>
        </p:nvSpPr>
        <p:spPr>
          <a:xfrm rot="0">
            <a:off x="1222688" y="5450121"/>
            <a:ext cx="2857500" cy="914400"/>
          </a:xfrm>
          <a:prstGeom prst="rect">
            <a:avLst/>
          </a:prstGeom>
        </p:spPr>
        <p:txBody>
          <a:bodyPr anchor="t" rtlCol="false" tIns="0" lIns="0" bIns="0" rIns="0">
            <a:spAutoFit/>
          </a:bodyPr>
          <a:lstStyle/>
          <a:p>
            <a:pPr algn="ctr">
              <a:lnSpc>
                <a:spcPts val="2358"/>
              </a:lnSpc>
            </a:pPr>
            <a:r>
              <a:rPr lang="en-US" sz="1965">
                <a:solidFill>
                  <a:srgbClr val="36464B"/>
                </a:solidFill>
                <a:latin typeface="AC Feel Free Bold"/>
              </a:rPr>
              <a:t>Langage de requête</a:t>
            </a:r>
          </a:p>
          <a:p>
            <a:pPr algn="ctr" marL="0" indent="0" lvl="0">
              <a:lnSpc>
                <a:spcPts val="2358"/>
              </a:lnSpc>
            </a:pPr>
          </a:p>
        </p:txBody>
      </p:sp>
      <p:sp>
        <p:nvSpPr>
          <p:cNvPr name="TextBox 45" id="45"/>
          <p:cNvSpPr txBox="true"/>
          <p:nvPr/>
        </p:nvSpPr>
        <p:spPr>
          <a:xfrm rot="0">
            <a:off x="4865533" y="2441469"/>
            <a:ext cx="4762500" cy="866775"/>
          </a:xfrm>
          <a:prstGeom prst="rect">
            <a:avLst/>
          </a:prstGeom>
        </p:spPr>
        <p:txBody>
          <a:bodyPr anchor="t" rtlCol="false" tIns="0" lIns="0" bIns="0" rIns="0">
            <a:spAutoFit/>
          </a:bodyPr>
          <a:lstStyle/>
          <a:p>
            <a:pPr algn="ctr">
              <a:lnSpc>
                <a:spcPts val="2358"/>
              </a:lnSpc>
            </a:pPr>
            <a:r>
              <a:rPr lang="en-US" sz="1965">
                <a:solidFill>
                  <a:srgbClr val="36464B"/>
                </a:solidFill>
                <a:latin typeface="AC Feel Free Bold"/>
              </a:rPr>
              <a:t>Tabulaire (tables, lignes, colonnes)</a:t>
            </a:r>
          </a:p>
          <a:p>
            <a:pPr algn="ctr" marL="0" indent="0" lvl="0">
              <a:lnSpc>
                <a:spcPts val="1998"/>
              </a:lnSpc>
            </a:pPr>
          </a:p>
        </p:txBody>
      </p:sp>
      <p:sp>
        <p:nvSpPr>
          <p:cNvPr name="TextBox 46" id="46"/>
          <p:cNvSpPr txBox="true"/>
          <p:nvPr/>
        </p:nvSpPr>
        <p:spPr>
          <a:xfrm rot="0">
            <a:off x="4865533" y="4264402"/>
            <a:ext cx="4762500" cy="323850"/>
          </a:xfrm>
          <a:prstGeom prst="rect">
            <a:avLst/>
          </a:prstGeom>
        </p:spPr>
        <p:txBody>
          <a:bodyPr anchor="t" rtlCol="false" tIns="0" lIns="0" bIns="0" rIns="0">
            <a:spAutoFit/>
          </a:bodyPr>
          <a:lstStyle/>
          <a:p>
            <a:pPr algn="ctr" marL="0" indent="0" lvl="0">
              <a:lnSpc>
                <a:spcPts val="2358"/>
              </a:lnSpc>
            </a:pPr>
            <a:r>
              <a:rPr lang="en-US" sz="1965">
                <a:solidFill>
                  <a:srgbClr val="36464B"/>
                </a:solidFill>
                <a:latin typeface="AC Feel Free Bold"/>
              </a:rPr>
              <a:t>Fixe</a:t>
            </a:r>
          </a:p>
        </p:txBody>
      </p:sp>
      <p:sp>
        <p:nvSpPr>
          <p:cNvPr name="TextBox 47" id="47"/>
          <p:cNvSpPr txBox="true"/>
          <p:nvPr/>
        </p:nvSpPr>
        <p:spPr>
          <a:xfrm rot="0">
            <a:off x="4865533" y="7133866"/>
            <a:ext cx="4762500" cy="619125"/>
          </a:xfrm>
          <a:prstGeom prst="rect">
            <a:avLst/>
          </a:prstGeom>
        </p:spPr>
        <p:txBody>
          <a:bodyPr anchor="t" rtlCol="false" tIns="0" lIns="0" bIns="0" rIns="0">
            <a:spAutoFit/>
          </a:bodyPr>
          <a:lstStyle/>
          <a:p>
            <a:pPr algn="ctr">
              <a:lnSpc>
                <a:spcPts val="2358"/>
              </a:lnSpc>
            </a:pPr>
            <a:r>
              <a:rPr lang="en-US" sz="1965">
                <a:solidFill>
                  <a:srgbClr val="36464B"/>
                </a:solidFill>
                <a:latin typeface="AC Feel Free Bold"/>
              </a:rPr>
              <a:t>ACID</a:t>
            </a:r>
          </a:p>
          <a:p>
            <a:pPr algn="ctr" marL="0" indent="0" lvl="0">
              <a:lnSpc>
                <a:spcPts val="2358"/>
              </a:lnSpc>
            </a:pPr>
          </a:p>
        </p:txBody>
      </p:sp>
      <p:sp>
        <p:nvSpPr>
          <p:cNvPr name="TextBox 48" id="48"/>
          <p:cNvSpPr txBox="true"/>
          <p:nvPr/>
        </p:nvSpPr>
        <p:spPr>
          <a:xfrm rot="0">
            <a:off x="4865533" y="8334948"/>
            <a:ext cx="4762500" cy="1209675"/>
          </a:xfrm>
          <a:prstGeom prst="rect">
            <a:avLst/>
          </a:prstGeom>
        </p:spPr>
        <p:txBody>
          <a:bodyPr anchor="t" rtlCol="false" tIns="0" lIns="0" bIns="0" rIns="0">
            <a:spAutoFit/>
          </a:bodyPr>
          <a:lstStyle/>
          <a:p>
            <a:pPr algn="ctr" marL="0" indent="0" lvl="0">
              <a:lnSpc>
                <a:spcPts val="2358"/>
              </a:lnSpc>
            </a:pPr>
            <a:r>
              <a:rPr lang="en-US" sz="1965">
                <a:solidFill>
                  <a:srgbClr val="36464B"/>
                </a:solidFill>
                <a:latin typeface="AC Feel Free Bold"/>
              </a:rPr>
              <a:t>Performances optimales pour les requêtes complexes impliquant plusieurs tables (grâce aux jointures)</a:t>
            </a:r>
          </a:p>
        </p:txBody>
      </p:sp>
      <p:sp>
        <p:nvSpPr>
          <p:cNvPr name="TextBox 49" id="49"/>
          <p:cNvSpPr txBox="true"/>
          <p:nvPr/>
        </p:nvSpPr>
        <p:spPr>
          <a:xfrm rot="0">
            <a:off x="4865533" y="5736015"/>
            <a:ext cx="4762500" cy="323850"/>
          </a:xfrm>
          <a:prstGeom prst="rect">
            <a:avLst/>
          </a:prstGeom>
        </p:spPr>
        <p:txBody>
          <a:bodyPr anchor="t" rtlCol="false" tIns="0" lIns="0" bIns="0" rIns="0">
            <a:spAutoFit/>
          </a:bodyPr>
          <a:lstStyle/>
          <a:p>
            <a:pPr algn="ctr" marL="0" indent="0" lvl="0">
              <a:lnSpc>
                <a:spcPts val="2358"/>
              </a:lnSpc>
            </a:pPr>
            <a:r>
              <a:rPr lang="en-US" sz="1965">
                <a:solidFill>
                  <a:srgbClr val="36464B"/>
                </a:solidFill>
                <a:latin typeface="AC Feel Free Bold"/>
              </a:rPr>
              <a:t>SQL</a:t>
            </a:r>
          </a:p>
        </p:txBody>
      </p:sp>
      <p:sp>
        <p:nvSpPr>
          <p:cNvPr name="TextBox 50" id="50"/>
          <p:cNvSpPr txBox="true"/>
          <p:nvPr/>
        </p:nvSpPr>
        <p:spPr>
          <a:xfrm rot="0">
            <a:off x="10455057" y="2565438"/>
            <a:ext cx="6667500" cy="600075"/>
          </a:xfrm>
          <a:prstGeom prst="rect">
            <a:avLst/>
          </a:prstGeom>
        </p:spPr>
        <p:txBody>
          <a:bodyPr anchor="t" rtlCol="false" tIns="0" lIns="0" bIns="0" rIns="0">
            <a:spAutoFit/>
          </a:bodyPr>
          <a:lstStyle/>
          <a:p>
            <a:pPr algn="ctr">
              <a:lnSpc>
                <a:spcPts val="2358"/>
              </a:lnSpc>
            </a:pPr>
            <a:r>
              <a:rPr lang="en-US" sz="1965">
                <a:solidFill>
                  <a:srgbClr val="36464B"/>
                </a:solidFill>
                <a:latin typeface="AC Feel Free Bold"/>
              </a:rPr>
              <a:t>Documents JSON (collections, documents)</a:t>
            </a:r>
          </a:p>
          <a:p>
            <a:pPr algn="ctr" marL="0" indent="0" lvl="0">
              <a:lnSpc>
                <a:spcPts val="2238"/>
              </a:lnSpc>
            </a:pPr>
          </a:p>
        </p:txBody>
      </p:sp>
      <p:sp>
        <p:nvSpPr>
          <p:cNvPr name="TextBox 51" id="51"/>
          <p:cNvSpPr txBox="true"/>
          <p:nvPr/>
        </p:nvSpPr>
        <p:spPr>
          <a:xfrm rot="0">
            <a:off x="10455057" y="4255021"/>
            <a:ext cx="6667500" cy="323850"/>
          </a:xfrm>
          <a:prstGeom prst="rect">
            <a:avLst/>
          </a:prstGeom>
        </p:spPr>
        <p:txBody>
          <a:bodyPr anchor="t" rtlCol="false" tIns="0" lIns="0" bIns="0" rIns="0">
            <a:spAutoFit/>
          </a:bodyPr>
          <a:lstStyle/>
          <a:p>
            <a:pPr algn="ctr" marL="0" indent="0" lvl="0">
              <a:lnSpc>
                <a:spcPts val="2358"/>
              </a:lnSpc>
            </a:pPr>
            <a:r>
              <a:rPr lang="en-US" sz="1965">
                <a:solidFill>
                  <a:srgbClr val="36464B"/>
                </a:solidFill>
                <a:latin typeface="AC Feel Free Bold"/>
              </a:rPr>
              <a:t>Flexible</a:t>
            </a:r>
          </a:p>
        </p:txBody>
      </p:sp>
      <p:sp>
        <p:nvSpPr>
          <p:cNvPr name="TextBox 52" id="52"/>
          <p:cNvSpPr txBox="true"/>
          <p:nvPr/>
        </p:nvSpPr>
        <p:spPr>
          <a:xfrm rot="0">
            <a:off x="10455057" y="6829210"/>
            <a:ext cx="6667500" cy="1209675"/>
          </a:xfrm>
          <a:prstGeom prst="rect">
            <a:avLst/>
          </a:prstGeom>
        </p:spPr>
        <p:txBody>
          <a:bodyPr anchor="t" rtlCol="false" tIns="0" lIns="0" bIns="0" rIns="0">
            <a:spAutoFit/>
          </a:bodyPr>
          <a:lstStyle/>
          <a:p>
            <a:pPr algn="ctr">
              <a:lnSpc>
                <a:spcPts val="2358"/>
              </a:lnSpc>
            </a:pPr>
            <a:r>
              <a:rPr lang="en-US" sz="1965">
                <a:solidFill>
                  <a:srgbClr val="36464B"/>
                </a:solidFill>
                <a:latin typeface="AC Feel Free Bold"/>
              </a:rPr>
              <a:t>Support de transactions au niveau du document (Atomicité des opérations sur un seul document)</a:t>
            </a:r>
          </a:p>
          <a:p>
            <a:pPr algn="ctr" marL="0" indent="0" lvl="0">
              <a:lnSpc>
                <a:spcPts val="2358"/>
              </a:lnSpc>
            </a:pPr>
          </a:p>
        </p:txBody>
      </p:sp>
      <p:sp>
        <p:nvSpPr>
          <p:cNvPr name="TextBox 53" id="53"/>
          <p:cNvSpPr txBox="true"/>
          <p:nvPr/>
        </p:nvSpPr>
        <p:spPr>
          <a:xfrm rot="0">
            <a:off x="10455057" y="8177930"/>
            <a:ext cx="6667500" cy="1504950"/>
          </a:xfrm>
          <a:prstGeom prst="rect">
            <a:avLst/>
          </a:prstGeom>
        </p:spPr>
        <p:txBody>
          <a:bodyPr anchor="t" rtlCol="false" tIns="0" lIns="0" bIns="0" rIns="0">
            <a:spAutoFit/>
          </a:bodyPr>
          <a:lstStyle/>
          <a:p>
            <a:pPr algn="ctr">
              <a:lnSpc>
                <a:spcPts val="2358"/>
              </a:lnSpc>
            </a:pPr>
            <a:r>
              <a:rPr lang="en-US" sz="1965">
                <a:solidFill>
                  <a:srgbClr val="36464B"/>
                </a:solidFill>
                <a:latin typeface="AC Feel Free Bold"/>
              </a:rPr>
              <a:t>Performances élevées pour les opérations de lecture et d'écriture simples (peut souffrir de performances réduites pour les requêtes complexes impliquant plusieurs collections)</a:t>
            </a:r>
          </a:p>
          <a:p>
            <a:pPr algn="ctr" marL="0" indent="0" lvl="0">
              <a:lnSpc>
                <a:spcPts val="2358"/>
              </a:lnSpc>
            </a:pPr>
          </a:p>
        </p:txBody>
      </p:sp>
      <p:sp>
        <p:nvSpPr>
          <p:cNvPr name="TextBox 54" id="54"/>
          <p:cNvSpPr txBox="true"/>
          <p:nvPr/>
        </p:nvSpPr>
        <p:spPr>
          <a:xfrm rot="0">
            <a:off x="10455057" y="5431359"/>
            <a:ext cx="6667500" cy="914400"/>
          </a:xfrm>
          <a:prstGeom prst="rect">
            <a:avLst/>
          </a:prstGeom>
        </p:spPr>
        <p:txBody>
          <a:bodyPr anchor="t" rtlCol="false" tIns="0" lIns="0" bIns="0" rIns="0">
            <a:spAutoFit/>
          </a:bodyPr>
          <a:lstStyle/>
          <a:p>
            <a:pPr algn="ctr">
              <a:lnSpc>
                <a:spcPts val="2358"/>
              </a:lnSpc>
            </a:pPr>
            <a:r>
              <a:rPr lang="en-US" sz="1965">
                <a:solidFill>
                  <a:srgbClr val="36464B"/>
                </a:solidFill>
                <a:latin typeface="AC Feel Free Bold"/>
              </a:rPr>
              <a:t>Langage de requête basé sur des objets BSON</a:t>
            </a:r>
          </a:p>
          <a:p>
            <a:pPr algn="ctr" marL="0" indent="0" lvl="0">
              <a:lnSpc>
                <a:spcPts val="2358"/>
              </a:lnSpc>
            </a:pPr>
          </a:p>
        </p:txBody>
      </p:sp>
      <p:sp>
        <p:nvSpPr>
          <p:cNvPr name="Freeform 55" id="55"/>
          <p:cNvSpPr/>
          <p:nvPr/>
        </p:nvSpPr>
        <p:spPr>
          <a:xfrm flipH="false" flipV="false" rot="925397">
            <a:off x="-3080261" y="8574773"/>
            <a:ext cx="5281385" cy="1296340"/>
          </a:xfrm>
          <a:custGeom>
            <a:avLst/>
            <a:gdLst/>
            <a:ahLst/>
            <a:cxnLst/>
            <a:rect r="r" b="b" t="t" l="l"/>
            <a:pathLst>
              <a:path h="1296340" w="5281385">
                <a:moveTo>
                  <a:pt x="0" y="0"/>
                </a:moveTo>
                <a:lnTo>
                  <a:pt x="5281384" y="0"/>
                </a:lnTo>
                <a:lnTo>
                  <a:pt x="5281384" y="1296340"/>
                </a:lnTo>
                <a:lnTo>
                  <a:pt x="0" y="12963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FDB"/>
        </a:solidFill>
      </p:bgPr>
    </p:bg>
    <p:spTree>
      <p:nvGrpSpPr>
        <p:cNvPr id="1" name=""/>
        <p:cNvGrpSpPr/>
        <p:nvPr/>
      </p:nvGrpSpPr>
      <p:grpSpPr>
        <a:xfrm>
          <a:off x="0" y="0"/>
          <a:ext cx="0" cy="0"/>
          <a:chOff x="0" y="0"/>
          <a:chExt cx="0" cy="0"/>
        </a:xfrm>
      </p:grpSpPr>
      <p:sp>
        <p:nvSpPr>
          <p:cNvPr name="TextBox 2" id="2"/>
          <p:cNvSpPr txBox="true"/>
          <p:nvPr/>
        </p:nvSpPr>
        <p:spPr>
          <a:xfrm rot="0">
            <a:off x="1028700" y="2851243"/>
            <a:ext cx="16230600" cy="4489264"/>
          </a:xfrm>
          <a:prstGeom prst="rect">
            <a:avLst/>
          </a:prstGeom>
        </p:spPr>
        <p:txBody>
          <a:bodyPr anchor="t" rtlCol="false" tIns="0" lIns="0" bIns="0" rIns="0">
            <a:spAutoFit/>
          </a:bodyPr>
          <a:lstStyle/>
          <a:p>
            <a:pPr algn="ctr">
              <a:lnSpc>
                <a:spcPts val="7185"/>
              </a:lnSpc>
              <a:spcBef>
                <a:spcPct val="0"/>
              </a:spcBef>
            </a:pPr>
            <a:r>
              <a:rPr lang="en-US" sz="5132">
                <a:solidFill>
                  <a:srgbClr val="000000"/>
                </a:solidFill>
                <a:latin typeface="Open Sans 1"/>
              </a:rPr>
              <a:t>Il est important de noter que le choix entre SQL et MongoDB dépend des besoins spécifiques de votre application, de la complexité de vos données et des exigences en termes de performance et de scalabilité.</a:t>
            </a:r>
          </a:p>
        </p:txBody>
      </p:sp>
      <p:sp>
        <p:nvSpPr>
          <p:cNvPr name="Freeform 3" id="3"/>
          <p:cNvSpPr/>
          <p:nvPr/>
        </p:nvSpPr>
        <p:spPr>
          <a:xfrm flipH="false" flipV="false" rot="0">
            <a:off x="2101676" y="6886016"/>
            <a:ext cx="4035256" cy="3010429"/>
          </a:xfrm>
          <a:custGeom>
            <a:avLst/>
            <a:gdLst/>
            <a:ahLst/>
            <a:cxnLst/>
            <a:rect r="r" b="b" t="t" l="l"/>
            <a:pathLst>
              <a:path h="3010429" w="4035256">
                <a:moveTo>
                  <a:pt x="0" y="0"/>
                </a:moveTo>
                <a:lnTo>
                  <a:pt x="4035256" y="0"/>
                </a:lnTo>
                <a:lnTo>
                  <a:pt x="4035256" y="3010429"/>
                </a:lnTo>
                <a:lnTo>
                  <a:pt x="0" y="3010429"/>
                </a:lnTo>
                <a:lnTo>
                  <a:pt x="0" y="0"/>
                </a:lnTo>
                <a:close/>
              </a:path>
            </a:pathLst>
          </a:custGeom>
          <a:blipFill>
            <a:blip r:embed="rId2"/>
            <a:stretch>
              <a:fillRect l="0" t="0" r="0" b="0"/>
            </a:stretch>
          </a:blipFill>
        </p:spPr>
      </p:sp>
      <p:sp>
        <p:nvSpPr>
          <p:cNvPr name="TextBox 4" id="4"/>
          <p:cNvSpPr txBox="true"/>
          <p:nvPr/>
        </p:nvSpPr>
        <p:spPr>
          <a:xfrm rot="0">
            <a:off x="3263764" y="630356"/>
            <a:ext cx="12239984" cy="1091508"/>
          </a:xfrm>
          <a:prstGeom prst="rect">
            <a:avLst/>
          </a:prstGeom>
        </p:spPr>
        <p:txBody>
          <a:bodyPr anchor="t" rtlCol="false" tIns="0" lIns="0" bIns="0" rIns="0">
            <a:spAutoFit/>
          </a:bodyPr>
          <a:lstStyle/>
          <a:p>
            <a:pPr algn="ctr" marL="0" indent="0" lvl="0">
              <a:lnSpc>
                <a:spcPts val="8719"/>
              </a:lnSpc>
              <a:spcBef>
                <a:spcPct val="0"/>
              </a:spcBef>
            </a:pPr>
            <a:r>
              <a:rPr lang="en-US" sz="6228">
                <a:solidFill>
                  <a:srgbClr val="F2685C"/>
                </a:solidFill>
                <a:latin typeface="Belleza"/>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DAGAds4uVOo</dc:identifier>
  <dcterms:modified xsi:type="dcterms:W3CDTF">2011-08-01T06:04:30Z</dcterms:modified>
  <cp:revision>1</cp:revision>
  <dc:title>Présentation</dc:title>
</cp:coreProperties>
</file>